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20"/>
  </p:notesMasterIdLst>
  <p:sldIdLst>
    <p:sldId id="256" r:id="rId2"/>
    <p:sldId id="534" r:id="rId3"/>
    <p:sldId id="555" r:id="rId4"/>
    <p:sldId id="544" r:id="rId5"/>
    <p:sldId id="556" r:id="rId6"/>
    <p:sldId id="557" r:id="rId7"/>
    <p:sldId id="543" r:id="rId8"/>
    <p:sldId id="558" r:id="rId9"/>
    <p:sldId id="542" r:id="rId10"/>
    <p:sldId id="550" r:id="rId11"/>
    <p:sldId id="552" r:id="rId12"/>
    <p:sldId id="538" r:id="rId13"/>
    <p:sldId id="553" r:id="rId14"/>
    <p:sldId id="549" r:id="rId15"/>
    <p:sldId id="547" r:id="rId16"/>
    <p:sldId id="551" r:id="rId17"/>
    <p:sldId id="554" r:id="rId18"/>
    <p:sldId id="540"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548235"/>
    <a:srgbClr val="FFFF00"/>
    <a:srgbClr val="DDFA00"/>
    <a:srgbClr val="FFD966"/>
    <a:srgbClr val="BE0A0A"/>
    <a:srgbClr val="F4B183"/>
    <a:srgbClr val="0070C0"/>
    <a:srgbClr val="B0BD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90"/>
    <p:restoredTop sz="87978" autoAdjust="0"/>
  </p:normalViewPr>
  <p:slideViewPr>
    <p:cSldViewPr snapToGrid="0">
      <p:cViewPr varScale="1">
        <p:scale>
          <a:sx n="137" d="100"/>
          <a:sy n="137" d="100"/>
        </p:scale>
        <p:origin x="11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30CB32-A0E2-7848-8FDA-32B89FF9B142}" type="doc">
      <dgm:prSet loTypeId="urn:microsoft.com/office/officeart/2005/8/layout/hierarchy1" loCatId="" qsTypeId="urn:microsoft.com/office/officeart/2005/8/quickstyle/simple1" qsCatId="simple" csTypeId="urn:microsoft.com/office/officeart/2005/8/colors/colorful5" csCatId="colorful" phldr="1"/>
      <dgm:spPr/>
      <dgm:t>
        <a:bodyPr/>
        <a:lstStyle/>
        <a:p>
          <a:endParaRPr lang="en-US"/>
        </a:p>
      </dgm:t>
    </dgm:pt>
    <dgm:pt modelId="{D86217D8-0113-7C48-BAF3-42DD4D2E57E1}">
      <dgm:prSet phldrT="[Text]"/>
      <dgm:spPr/>
      <dgm:t>
        <a:bodyPr/>
        <a:lstStyle/>
        <a:p>
          <a:pPr rtl="0"/>
          <a:r>
            <a:rPr lang="en-US" b="1" dirty="0"/>
            <a:t>Numerical</a:t>
          </a:r>
        </a:p>
      </dgm:t>
    </dgm:pt>
    <dgm:pt modelId="{F94B64CA-36CE-E54A-92ED-5AEA989A0A54}" type="parTrans" cxnId="{1EABC3E3-A454-D840-846A-828F4941F22F}">
      <dgm:prSet/>
      <dgm:spPr/>
      <dgm:t>
        <a:bodyPr/>
        <a:lstStyle/>
        <a:p>
          <a:endParaRPr lang="en-US"/>
        </a:p>
      </dgm:t>
    </dgm:pt>
    <dgm:pt modelId="{25F084C6-78DD-2C44-AAEF-2107FEC63565}" type="sibTrans" cxnId="{1EABC3E3-A454-D840-846A-828F4941F22F}">
      <dgm:prSet/>
      <dgm:spPr/>
      <dgm:t>
        <a:bodyPr/>
        <a:lstStyle/>
        <a:p>
          <a:endParaRPr lang="en-US"/>
        </a:p>
      </dgm:t>
    </dgm:pt>
    <dgm:pt modelId="{AB44FCA6-9E71-634B-9A97-178019220766}">
      <dgm:prSet phldrT="[Text]"/>
      <dgm:spPr/>
      <dgm:t>
        <a:bodyPr/>
        <a:lstStyle/>
        <a:p>
          <a:r>
            <a:rPr lang="en-US" b="1" dirty="0"/>
            <a:t>Categorial</a:t>
          </a:r>
        </a:p>
      </dgm:t>
    </dgm:pt>
    <dgm:pt modelId="{01E6567C-D0DE-DA4E-A8CE-2985E1EEE236}" type="parTrans" cxnId="{2F00070F-E94A-9E41-809B-1CEC96E67255}">
      <dgm:prSet/>
      <dgm:spPr/>
      <dgm:t>
        <a:bodyPr/>
        <a:lstStyle/>
        <a:p>
          <a:endParaRPr lang="en-US"/>
        </a:p>
      </dgm:t>
    </dgm:pt>
    <dgm:pt modelId="{21312DF3-A2C7-194F-87E9-26BB50E25B54}" type="sibTrans" cxnId="{2F00070F-E94A-9E41-809B-1CEC96E67255}">
      <dgm:prSet/>
      <dgm:spPr/>
      <dgm:t>
        <a:bodyPr/>
        <a:lstStyle/>
        <a:p>
          <a:endParaRPr lang="en-US"/>
        </a:p>
      </dgm:t>
    </dgm:pt>
    <dgm:pt modelId="{A3888759-C35B-C245-B094-DDCECD6819A7}">
      <dgm:prSet/>
      <dgm:spPr/>
      <dgm:t>
        <a:bodyPr/>
        <a:lstStyle/>
        <a:p>
          <a:r>
            <a:rPr lang="en-US" dirty="0"/>
            <a:t>Nominal</a:t>
          </a:r>
        </a:p>
      </dgm:t>
    </dgm:pt>
    <dgm:pt modelId="{BC311451-8946-CF4B-BBBE-87B5653A71A6}" type="parTrans" cxnId="{C2089B66-7974-224F-B625-31E280ADC898}">
      <dgm:prSet/>
      <dgm:spPr/>
      <dgm:t>
        <a:bodyPr/>
        <a:lstStyle/>
        <a:p>
          <a:endParaRPr lang="en-US"/>
        </a:p>
      </dgm:t>
    </dgm:pt>
    <dgm:pt modelId="{30FA4975-B870-8547-8BAF-28C1FEF55C90}" type="sibTrans" cxnId="{C2089B66-7974-224F-B625-31E280ADC898}">
      <dgm:prSet/>
      <dgm:spPr/>
      <dgm:t>
        <a:bodyPr/>
        <a:lstStyle/>
        <a:p>
          <a:endParaRPr lang="en-US"/>
        </a:p>
      </dgm:t>
    </dgm:pt>
    <dgm:pt modelId="{E8F4D57D-7888-0F4D-92AD-50F19C8BECF9}">
      <dgm:prSet/>
      <dgm:spPr/>
      <dgm:t>
        <a:bodyPr/>
        <a:lstStyle/>
        <a:p>
          <a:r>
            <a:rPr lang="en-US" dirty="0"/>
            <a:t>Ordinal</a:t>
          </a:r>
        </a:p>
      </dgm:t>
    </dgm:pt>
    <dgm:pt modelId="{A87D9B81-639D-4243-84EF-496E7ED9A3EB}" type="parTrans" cxnId="{0818D8A6-107C-0C45-AC84-69C6FA89363B}">
      <dgm:prSet/>
      <dgm:spPr/>
      <dgm:t>
        <a:bodyPr/>
        <a:lstStyle/>
        <a:p>
          <a:endParaRPr lang="en-US"/>
        </a:p>
      </dgm:t>
    </dgm:pt>
    <dgm:pt modelId="{E000544E-1EBB-A844-9198-B8CA52201124}" type="sibTrans" cxnId="{0818D8A6-107C-0C45-AC84-69C6FA89363B}">
      <dgm:prSet/>
      <dgm:spPr/>
      <dgm:t>
        <a:bodyPr/>
        <a:lstStyle/>
        <a:p>
          <a:endParaRPr lang="en-US"/>
        </a:p>
      </dgm:t>
    </dgm:pt>
    <dgm:pt modelId="{C1C58F2B-F0ED-604B-A44F-E83475B27D33}">
      <dgm:prSet/>
      <dgm:spPr/>
      <dgm:t>
        <a:bodyPr/>
        <a:lstStyle/>
        <a:p>
          <a:r>
            <a:rPr lang="en-US" dirty="0"/>
            <a:t>Discrete</a:t>
          </a:r>
        </a:p>
      </dgm:t>
    </dgm:pt>
    <dgm:pt modelId="{7AC89094-D30E-924A-B436-CE135D61DACE}" type="parTrans" cxnId="{15B6AE9E-58DE-AC40-9B38-F3130DCA5419}">
      <dgm:prSet/>
      <dgm:spPr/>
      <dgm:t>
        <a:bodyPr/>
        <a:lstStyle/>
        <a:p>
          <a:endParaRPr lang="en-US"/>
        </a:p>
      </dgm:t>
    </dgm:pt>
    <dgm:pt modelId="{6D5A4FE7-7338-2B46-95C6-E64BC89FD91C}" type="sibTrans" cxnId="{15B6AE9E-58DE-AC40-9B38-F3130DCA5419}">
      <dgm:prSet/>
      <dgm:spPr/>
      <dgm:t>
        <a:bodyPr/>
        <a:lstStyle/>
        <a:p>
          <a:endParaRPr lang="en-US"/>
        </a:p>
      </dgm:t>
    </dgm:pt>
    <dgm:pt modelId="{A2A6CEBC-03B1-EC4B-BD46-5AF8A9C51945}">
      <dgm:prSet/>
      <dgm:spPr/>
      <dgm:t>
        <a:bodyPr/>
        <a:lstStyle/>
        <a:p>
          <a:pPr rtl="0"/>
          <a:r>
            <a:rPr lang="en-US" dirty="0"/>
            <a:t>Continuous</a:t>
          </a:r>
        </a:p>
      </dgm:t>
    </dgm:pt>
    <dgm:pt modelId="{CFF6CCBB-59CA-DC4F-A1C3-A1257F09D96D}" type="parTrans" cxnId="{1F8FAB47-A091-D746-B527-98FB73ADF81E}">
      <dgm:prSet/>
      <dgm:spPr/>
      <dgm:t>
        <a:bodyPr/>
        <a:lstStyle/>
        <a:p>
          <a:endParaRPr lang="en-US"/>
        </a:p>
      </dgm:t>
    </dgm:pt>
    <dgm:pt modelId="{2FF9ED77-33E7-1F4A-A5AD-95A2E83FB1A5}" type="sibTrans" cxnId="{1F8FAB47-A091-D746-B527-98FB73ADF81E}">
      <dgm:prSet/>
      <dgm:spPr/>
      <dgm:t>
        <a:bodyPr/>
        <a:lstStyle/>
        <a:p>
          <a:endParaRPr lang="en-US"/>
        </a:p>
      </dgm:t>
    </dgm:pt>
    <dgm:pt modelId="{48DAE5BE-E893-BD4B-A2EA-CDE8D94493E9}" type="pres">
      <dgm:prSet presAssocID="{9C30CB32-A0E2-7848-8FDA-32B89FF9B142}" presName="hierChild1" presStyleCnt="0">
        <dgm:presLayoutVars>
          <dgm:chPref val="1"/>
          <dgm:dir/>
          <dgm:animOne val="branch"/>
          <dgm:animLvl val="lvl"/>
          <dgm:resizeHandles/>
        </dgm:presLayoutVars>
      </dgm:prSet>
      <dgm:spPr/>
    </dgm:pt>
    <dgm:pt modelId="{BE5620F1-88E3-3F48-B118-65731B1CFF1A}" type="pres">
      <dgm:prSet presAssocID="{D86217D8-0113-7C48-BAF3-42DD4D2E57E1}" presName="hierRoot1" presStyleCnt="0"/>
      <dgm:spPr/>
    </dgm:pt>
    <dgm:pt modelId="{A813DBEA-552A-D44B-855B-38A5DD465C33}" type="pres">
      <dgm:prSet presAssocID="{D86217D8-0113-7C48-BAF3-42DD4D2E57E1}" presName="composite" presStyleCnt="0"/>
      <dgm:spPr/>
    </dgm:pt>
    <dgm:pt modelId="{0A226F0F-7FFC-E24E-A12D-6A46174B3EF6}" type="pres">
      <dgm:prSet presAssocID="{D86217D8-0113-7C48-BAF3-42DD4D2E57E1}" presName="background" presStyleLbl="node0" presStyleIdx="0" presStyleCnt="2"/>
      <dgm:spPr/>
    </dgm:pt>
    <dgm:pt modelId="{6B3F8298-42E9-9247-AB1C-61314E7CCD7F}" type="pres">
      <dgm:prSet presAssocID="{D86217D8-0113-7C48-BAF3-42DD4D2E57E1}" presName="text" presStyleLbl="fgAcc0" presStyleIdx="0" presStyleCnt="2">
        <dgm:presLayoutVars>
          <dgm:chPref val="3"/>
        </dgm:presLayoutVars>
      </dgm:prSet>
      <dgm:spPr/>
    </dgm:pt>
    <dgm:pt modelId="{E2BFDC24-39AC-9C42-98EE-2ACA73EAAF9B}" type="pres">
      <dgm:prSet presAssocID="{D86217D8-0113-7C48-BAF3-42DD4D2E57E1}" presName="hierChild2" presStyleCnt="0"/>
      <dgm:spPr/>
    </dgm:pt>
    <dgm:pt modelId="{9CD8B04E-BAC6-9247-B440-2696493B1BCA}" type="pres">
      <dgm:prSet presAssocID="{7AC89094-D30E-924A-B436-CE135D61DACE}" presName="Name10" presStyleLbl="parChTrans1D2" presStyleIdx="0" presStyleCnt="4"/>
      <dgm:spPr/>
    </dgm:pt>
    <dgm:pt modelId="{B55F7881-76EE-1144-8C12-D0B34FFA64DE}" type="pres">
      <dgm:prSet presAssocID="{C1C58F2B-F0ED-604B-A44F-E83475B27D33}" presName="hierRoot2" presStyleCnt="0"/>
      <dgm:spPr/>
    </dgm:pt>
    <dgm:pt modelId="{699FF753-AB15-764C-8A1F-F194BB041D64}" type="pres">
      <dgm:prSet presAssocID="{C1C58F2B-F0ED-604B-A44F-E83475B27D33}" presName="composite2" presStyleCnt="0"/>
      <dgm:spPr/>
    </dgm:pt>
    <dgm:pt modelId="{095D9193-F44D-8F43-8C42-219B1AA3FE79}" type="pres">
      <dgm:prSet presAssocID="{C1C58F2B-F0ED-604B-A44F-E83475B27D33}" presName="background2" presStyleLbl="node2" presStyleIdx="0" presStyleCnt="4"/>
      <dgm:spPr/>
    </dgm:pt>
    <dgm:pt modelId="{5289EB66-B630-7143-A311-CBE1BF482F6E}" type="pres">
      <dgm:prSet presAssocID="{C1C58F2B-F0ED-604B-A44F-E83475B27D33}" presName="text2" presStyleLbl="fgAcc2" presStyleIdx="0" presStyleCnt="4">
        <dgm:presLayoutVars>
          <dgm:chPref val="3"/>
        </dgm:presLayoutVars>
      </dgm:prSet>
      <dgm:spPr/>
    </dgm:pt>
    <dgm:pt modelId="{8019CD7B-0922-9845-90E4-340744FBEE22}" type="pres">
      <dgm:prSet presAssocID="{C1C58F2B-F0ED-604B-A44F-E83475B27D33}" presName="hierChild3" presStyleCnt="0"/>
      <dgm:spPr/>
    </dgm:pt>
    <dgm:pt modelId="{E51DD9BD-7625-1D42-A8B7-74B1494543DA}" type="pres">
      <dgm:prSet presAssocID="{CFF6CCBB-59CA-DC4F-A1C3-A1257F09D96D}" presName="Name10" presStyleLbl="parChTrans1D2" presStyleIdx="1" presStyleCnt="4"/>
      <dgm:spPr/>
    </dgm:pt>
    <dgm:pt modelId="{404F659E-5CDF-434B-88BD-379FC2FD5B2C}" type="pres">
      <dgm:prSet presAssocID="{A2A6CEBC-03B1-EC4B-BD46-5AF8A9C51945}" presName="hierRoot2" presStyleCnt="0"/>
      <dgm:spPr/>
    </dgm:pt>
    <dgm:pt modelId="{94960574-89D0-0C4A-B727-04CF0411F933}" type="pres">
      <dgm:prSet presAssocID="{A2A6CEBC-03B1-EC4B-BD46-5AF8A9C51945}" presName="composite2" presStyleCnt="0"/>
      <dgm:spPr/>
    </dgm:pt>
    <dgm:pt modelId="{7944213B-FC78-C647-91C0-6ED88508AE4A}" type="pres">
      <dgm:prSet presAssocID="{A2A6CEBC-03B1-EC4B-BD46-5AF8A9C51945}" presName="background2" presStyleLbl="node2" presStyleIdx="1" presStyleCnt="4"/>
      <dgm:spPr/>
    </dgm:pt>
    <dgm:pt modelId="{FE6BF283-3563-A34D-A9CD-7915CF43D367}" type="pres">
      <dgm:prSet presAssocID="{A2A6CEBC-03B1-EC4B-BD46-5AF8A9C51945}" presName="text2" presStyleLbl="fgAcc2" presStyleIdx="1" presStyleCnt="4">
        <dgm:presLayoutVars>
          <dgm:chPref val="3"/>
        </dgm:presLayoutVars>
      </dgm:prSet>
      <dgm:spPr/>
    </dgm:pt>
    <dgm:pt modelId="{706BCBD8-EDA8-8E40-A445-45C0C87373A9}" type="pres">
      <dgm:prSet presAssocID="{A2A6CEBC-03B1-EC4B-BD46-5AF8A9C51945}" presName="hierChild3" presStyleCnt="0"/>
      <dgm:spPr/>
    </dgm:pt>
    <dgm:pt modelId="{88C2B752-5E23-7942-AAE5-E69FDC7B1E81}" type="pres">
      <dgm:prSet presAssocID="{AB44FCA6-9E71-634B-9A97-178019220766}" presName="hierRoot1" presStyleCnt="0"/>
      <dgm:spPr/>
    </dgm:pt>
    <dgm:pt modelId="{9460744E-45C9-CF40-B3A8-8BE6B0BB21EE}" type="pres">
      <dgm:prSet presAssocID="{AB44FCA6-9E71-634B-9A97-178019220766}" presName="composite" presStyleCnt="0"/>
      <dgm:spPr/>
    </dgm:pt>
    <dgm:pt modelId="{436AEF85-F9FC-7448-A7C6-B434E992BB2B}" type="pres">
      <dgm:prSet presAssocID="{AB44FCA6-9E71-634B-9A97-178019220766}" presName="background" presStyleLbl="node0" presStyleIdx="1" presStyleCnt="2"/>
      <dgm:spPr/>
    </dgm:pt>
    <dgm:pt modelId="{CB95FD81-352D-EC49-9439-567509558E0F}" type="pres">
      <dgm:prSet presAssocID="{AB44FCA6-9E71-634B-9A97-178019220766}" presName="text" presStyleLbl="fgAcc0" presStyleIdx="1" presStyleCnt="2">
        <dgm:presLayoutVars>
          <dgm:chPref val="3"/>
        </dgm:presLayoutVars>
      </dgm:prSet>
      <dgm:spPr/>
    </dgm:pt>
    <dgm:pt modelId="{7EFF580E-7B35-6C49-AF70-0185C8B627BD}" type="pres">
      <dgm:prSet presAssocID="{AB44FCA6-9E71-634B-9A97-178019220766}" presName="hierChild2" presStyleCnt="0"/>
      <dgm:spPr/>
    </dgm:pt>
    <dgm:pt modelId="{7C2B48B9-AE00-F847-895B-991F5EADA5A7}" type="pres">
      <dgm:prSet presAssocID="{BC311451-8946-CF4B-BBBE-87B5653A71A6}" presName="Name10" presStyleLbl="parChTrans1D2" presStyleIdx="2" presStyleCnt="4"/>
      <dgm:spPr/>
    </dgm:pt>
    <dgm:pt modelId="{42D8BE51-7B86-5A4F-A004-99E1626850E4}" type="pres">
      <dgm:prSet presAssocID="{A3888759-C35B-C245-B094-DDCECD6819A7}" presName="hierRoot2" presStyleCnt="0"/>
      <dgm:spPr/>
    </dgm:pt>
    <dgm:pt modelId="{CBA86BB3-2011-CB4C-AEBA-9A958BABA67E}" type="pres">
      <dgm:prSet presAssocID="{A3888759-C35B-C245-B094-DDCECD6819A7}" presName="composite2" presStyleCnt="0"/>
      <dgm:spPr/>
    </dgm:pt>
    <dgm:pt modelId="{2E2C5DB5-5617-2045-BD9B-123C5899D638}" type="pres">
      <dgm:prSet presAssocID="{A3888759-C35B-C245-B094-DDCECD6819A7}" presName="background2" presStyleLbl="node2" presStyleIdx="2" presStyleCnt="4"/>
      <dgm:spPr/>
    </dgm:pt>
    <dgm:pt modelId="{4F790230-7242-3B4F-B242-E9CAEAB0C328}" type="pres">
      <dgm:prSet presAssocID="{A3888759-C35B-C245-B094-DDCECD6819A7}" presName="text2" presStyleLbl="fgAcc2" presStyleIdx="2" presStyleCnt="4">
        <dgm:presLayoutVars>
          <dgm:chPref val="3"/>
        </dgm:presLayoutVars>
      </dgm:prSet>
      <dgm:spPr/>
    </dgm:pt>
    <dgm:pt modelId="{7B7DD13E-8C3E-844E-AC35-E28A2E799BAC}" type="pres">
      <dgm:prSet presAssocID="{A3888759-C35B-C245-B094-DDCECD6819A7}" presName="hierChild3" presStyleCnt="0"/>
      <dgm:spPr/>
    </dgm:pt>
    <dgm:pt modelId="{07882165-01F7-C747-8266-1EBC51C36A99}" type="pres">
      <dgm:prSet presAssocID="{A87D9B81-639D-4243-84EF-496E7ED9A3EB}" presName="Name10" presStyleLbl="parChTrans1D2" presStyleIdx="3" presStyleCnt="4"/>
      <dgm:spPr/>
    </dgm:pt>
    <dgm:pt modelId="{CFD24BAC-7AF7-C04D-BE92-A4B33F1966B3}" type="pres">
      <dgm:prSet presAssocID="{E8F4D57D-7888-0F4D-92AD-50F19C8BECF9}" presName="hierRoot2" presStyleCnt="0"/>
      <dgm:spPr/>
    </dgm:pt>
    <dgm:pt modelId="{D51AA42B-74AD-4248-A4ED-877B6282BF4A}" type="pres">
      <dgm:prSet presAssocID="{E8F4D57D-7888-0F4D-92AD-50F19C8BECF9}" presName="composite2" presStyleCnt="0"/>
      <dgm:spPr/>
    </dgm:pt>
    <dgm:pt modelId="{29373571-4EBE-BF4F-930D-6A57276CE226}" type="pres">
      <dgm:prSet presAssocID="{E8F4D57D-7888-0F4D-92AD-50F19C8BECF9}" presName="background2" presStyleLbl="node2" presStyleIdx="3" presStyleCnt="4"/>
      <dgm:spPr/>
    </dgm:pt>
    <dgm:pt modelId="{7D4B1662-C532-2445-9281-2BD92E093BE0}" type="pres">
      <dgm:prSet presAssocID="{E8F4D57D-7888-0F4D-92AD-50F19C8BECF9}" presName="text2" presStyleLbl="fgAcc2" presStyleIdx="3" presStyleCnt="4">
        <dgm:presLayoutVars>
          <dgm:chPref val="3"/>
        </dgm:presLayoutVars>
      </dgm:prSet>
      <dgm:spPr/>
    </dgm:pt>
    <dgm:pt modelId="{935DF21E-343A-654F-8FD4-970DBA2A57DD}" type="pres">
      <dgm:prSet presAssocID="{E8F4D57D-7888-0F4D-92AD-50F19C8BECF9}" presName="hierChild3" presStyleCnt="0"/>
      <dgm:spPr/>
    </dgm:pt>
  </dgm:ptLst>
  <dgm:cxnLst>
    <dgm:cxn modelId="{40631C04-2D70-CC44-AD9C-470E4E8B787B}" type="presOf" srcId="{7AC89094-D30E-924A-B436-CE135D61DACE}" destId="{9CD8B04E-BAC6-9247-B440-2696493B1BCA}" srcOrd="0" destOrd="0" presId="urn:microsoft.com/office/officeart/2005/8/layout/hierarchy1"/>
    <dgm:cxn modelId="{2F00070F-E94A-9E41-809B-1CEC96E67255}" srcId="{9C30CB32-A0E2-7848-8FDA-32B89FF9B142}" destId="{AB44FCA6-9E71-634B-9A97-178019220766}" srcOrd="1" destOrd="0" parTransId="{01E6567C-D0DE-DA4E-A8CE-2985E1EEE236}" sibTransId="{21312DF3-A2C7-194F-87E9-26BB50E25B54}"/>
    <dgm:cxn modelId="{3DD84521-DFF5-C143-9E05-14AFB7F6ED5A}" type="presOf" srcId="{A2A6CEBC-03B1-EC4B-BD46-5AF8A9C51945}" destId="{FE6BF283-3563-A34D-A9CD-7915CF43D367}" srcOrd="0" destOrd="0" presId="urn:microsoft.com/office/officeart/2005/8/layout/hierarchy1"/>
    <dgm:cxn modelId="{3F3CA32A-D90D-E640-8FD8-0481F8E1C774}" type="presOf" srcId="{A87D9B81-639D-4243-84EF-496E7ED9A3EB}" destId="{07882165-01F7-C747-8266-1EBC51C36A99}" srcOrd="0" destOrd="0" presId="urn:microsoft.com/office/officeart/2005/8/layout/hierarchy1"/>
    <dgm:cxn modelId="{551CCC46-BA10-2143-A3F3-FD9EF9F228AF}" type="presOf" srcId="{E8F4D57D-7888-0F4D-92AD-50F19C8BECF9}" destId="{7D4B1662-C532-2445-9281-2BD92E093BE0}" srcOrd="0" destOrd="0" presId="urn:microsoft.com/office/officeart/2005/8/layout/hierarchy1"/>
    <dgm:cxn modelId="{1F8FAB47-A091-D746-B527-98FB73ADF81E}" srcId="{D86217D8-0113-7C48-BAF3-42DD4D2E57E1}" destId="{A2A6CEBC-03B1-EC4B-BD46-5AF8A9C51945}" srcOrd="1" destOrd="0" parTransId="{CFF6CCBB-59CA-DC4F-A1C3-A1257F09D96D}" sibTransId="{2FF9ED77-33E7-1F4A-A5AD-95A2E83FB1A5}"/>
    <dgm:cxn modelId="{A90C7C63-0ED7-074E-982B-B8D353639A7E}" type="presOf" srcId="{BC311451-8946-CF4B-BBBE-87B5653A71A6}" destId="{7C2B48B9-AE00-F847-895B-991F5EADA5A7}" srcOrd="0" destOrd="0" presId="urn:microsoft.com/office/officeart/2005/8/layout/hierarchy1"/>
    <dgm:cxn modelId="{C2089B66-7974-224F-B625-31E280ADC898}" srcId="{AB44FCA6-9E71-634B-9A97-178019220766}" destId="{A3888759-C35B-C245-B094-DDCECD6819A7}" srcOrd="0" destOrd="0" parTransId="{BC311451-8946-CF4B-BBBE-87B5653A71A6}" sibTransId="{30FA4975-B870-8547-8BAF-28C1FEF55C90}"/>
    <dgm:cxn modelId="{7506777A-9B5D-A749-B0B1-8428A1C68F4B}" type="presOf" srcId="{C1C58F2B-F0ED-604B-A44F-E83475B27D33}" destId="{5289EB66-B630-7143-A311-CBE1BF482F6E}" srcOrd="0" destOrd="0" presId="urn:microsoft.com/office/officeart/2005/8/layout/hierarchy1"/>
    <dgm:cxn modelId="{97FEF78A-C70F-C94B-99BC-770E308FE076}" type="presOf" srcId="{9C30CB32-A0E2-7848-8FDA-32B89FF9B142}" destId="{48DAE5BE-E893-BD4B-A2EA-CDE8D94493E9}" srcOrd="0" destOrd="0" presId="urn:microsoft.com/office/officeart/2005/8/layout/hierarchy1"/>
    <dgm:cxn modelId="{15B6AE9E-58DE-AC40-9B38-F3130DCA5419}" srcId="{D86217D8-0113-7C48-BAF3-42DD4D2E57E1}" destId="{C1C58F2B-F0ED-604B-A44F-E83475B27D33}" srcOrd="0" destOrd="0" parTransId="{7AC89094-D30E-924A-B436-CE135D61DACE}" sibTransId="{6D5A4FE7-7338-2B46-95C6-E64BC89FD91C}"/>
    <dgm:cxn modelId="{0818D8A6-107C-0C45-AC84-69C6FA89363B}" srcId="{AB44FCA6-9E71-634B-9A97-178019220766}" destId="{E8F4D57D-7888-0F4D-92AD-50F19C8BECF9}" srcOrd="1" destOrd="0" parTransId="{A87D9B81-639D-4243-84EF-496E7ED9A3EB}" sibTransId="{E000544E-1EBB-A844-9198-B8CA52201124}"/>
    <dgm:cxn modelId="{9A8D76AE-9982-964E-A9C2-EE6181A36BB5}" type="presOf" srcId="{CFF6CCBB-59CA-DC4F-A1C3-A1257F09D96D}" destId="{E51DD9BD-7625-1D42-A8B7-74B1494543DA}" srcOrd="0" destOrd="0" presId="urn:microsoft.com/office/officeart/2005/8/layout/hierarchy1"/>
    <dgm:cxn modelId="{73334AB9-FD05-5F41-A974-90A4A1111C06}" type="presOf" srcId="{D86217D8-0113-7C48-BAF3-42DD4D2E57E1}" destId="{6B3F8298-42E9-9247-AB1C-61314E7CCD7F}" srcOrd="0" destOrd="0" presId="urn:microsoft.com/office/officeart/2005/8/layout/hierarchy1"/>
    <dgm:cxn modelId="{EFF356BC-E98C-6C44-989B-C05C3CAA8189}" type="presOf" srcId="{AB44FCA6-9E71-634B-9A97-178019220766}" destId="{CB95FD81-352D-EC49-9439-567509558E0F}" srcOrd="0" destOrd="0" presId="urn:microsoft.com/office/officeart/2005/8/layout/hierarchy1"/>
    <dgm:cxn modelId="{1EABC3E3-A454-D840-846A-828F4941F22F}" srcId="{9C30CB32-A0E2-7848-8FDA-32B89FF9B142}" destId="{D86217D8-0113-7C48-BAF3-42DD4D2E57E1}" srcOrd="0" destOrd="0" parTransId="{F94B64CA-36CE-E54A-92ED-5AEA989A0A54}" sibTransId="{25F084C6-78DD-2C44-AAEF-2107FEC63565}"/>
    <dgm:cxn modelId="{47ED3BFE-8310-C748-A074-5FFB20E1DC7F}" type="presOf" srcId="{A3888759-C35B-C245-B094-DDCECD6819A7}" destId="{4F790230-7242-3B4F-B242-E9CAEAB0C328}" srcOrd="0" destOrd="0" presId="urn:microsoft.com/office/officeart/2005/8/layout/hierarchy1"/>
    <dgm:cxn modelId="{13B54A52-161E-EA42-9C15-3B8C13D826FA}" type="presParOf" srcId="{48DAE5BE-E893-BD4B-A2EA-CDE8D94493E9}" destId="{BE5620F1-88E3-3F48-B118-65731B1CFF1A}" srcOrd="0" destOrd="0" presId="urn:microsoft.com/office/officeart/2005/8/layout/hierarchy1"/>
    <dgm:cxn modelId="{DF8116CF-2033-2541-B87D-8267D3571FC1}" type="presParOf" srcId="{BE5620F1-88E3-3F48-B118-65731B1CFF1A}" destId="{A813DBEA-552A-D44B-855B-38A5DD465C33}" srcOrd="0" destOrd="0" presId="urn:microsoft.com/office/officeart/2005/8/layout/hierarchy1"/>
    <dgm:cxn modelId="{DA0434E3-2AEB-1543-9082-CF1E2D49F117}" type="presParOf" srcId="{A813DBEA-552A-D44B-855B-38A5DD465C33}" destId="{0A226F0F-7FFC-E24E-A12D-6A46174B3EF6}" srcOrd="0" destOrd="0" presId="urn:microsoft.com/office/officeart/2005/8/layout/hierarchy1"/>
    <dgm:cxn modelId="{B98C482E-47F3-6243-98E9-8F7CF816CB7B}" type="presParOf" srcId="{A813DBEA-552A-D44B-855B-38A5DD465C33}" destId="{6B3F8298-42E9-9247-AB1C-61314E7CCD7F}" srcOrd="1" destOrd="0" presId="urn:microsoft.com/office/officeart/2005/8/layout/hierarchy1"/>
    <dgm:cxn modelId="{1DD86FF6-CE7D-8B4C-84C0-5B7C1C54D80F}" type="presParOf" srcId="{BE5620F1-88E3-3F48-B118-65731B1CFF1A}" destId="{E2BFDC24-39AC-9C42-98EE-2ACA73EAAF9B}" srcOrd="1" destOrd="0" presId="urn:microsoft.com/office/officeart/2005/8/layout/hierarchy1"/>
    <dgm:cxn modelId="{0F4D6FFC-4841-B14D-ABC0-0B8ED9D4E1AD}" type="presParOf" srcId="{E2BFDC24-39AC-9C42-98EE-2ACA73EAAF9B}" destId="{9CD8B04E-BAC6-9247-B440-2696493B1BCA}" srcOrd="0" destOrd="0" presId="urn:microsoft.com/office/officeart/2005/8/layout/hierarchy1"/>
    <dgm:cxn modelId="{A1D48C6F-81E6-A645-A068-F169976123E0}" type="presParOf" srcId="{E2BFDC24-39AC-9C42-98EE-2ACA73EAAF9B}" destId="{B55F7881-76EE-1144-8C12-D0B34FFA64DE}" srcOrd="1" destOrd="0" presId="urn:microsoft.com/office/officeart/2005/8/layout/hierarchy1"/>
    <dgm:cxn modelId="{FD85B36D-D4E1-CF49-A06F-BCF55D0B89B7}" type="presParOf" srcId="{B55F7881-76EE-1144-8C12-D0B34FFA64DE}" destId="{699FF753-AB15-764C-8A1F-F194BB041D64}" srcOrd="0" destOrd="0" presId="urn:microsoft.com/office/officeart/2005/8/layout/hierarchy1"/>
    <dgm:cxn modelId="{FF38F313-8767-E04A-A7F9-4E1AA19C09AC}" type="presParOf" srcId="{699FF753-AB15-764C-8A1F-F194BB041D64}" destId="{095D9193-F44D-8F43-8C42-219B1AA3FE79}" srcOrd="0" destOrd="0" presId="urn:microsoft.com/office/officeart/2005/8/layout/hierarchy1"/>
    <dgm:cxn modelId="{7328E56E-CBEB-AE4A-96FF-1EA80E18BAB1}" type="presParOf" srcId="{699FF753-AB15-764C-8A1F-F194BB041D64}" destId="{5289EB66-B630-7143-A311-CBE1BF482F6E}" srcOrd="1" destOrd="0" presId="urn:microsoft.com/office/officeart/2005/8/layout/hierarchy1"/>
    <dgm:cxn modelId="{CE70F99F-81C5-8D42-BA6B-608FC4A4E047}" type="presParOf" srcId="{B55F7881-76EE-1144-8C12-D0B34FFA64DE}" destId="{8019CD7B-0922-9845-90E4-340744FBEE22}" srcOrd="1" destOrd="0" presId="urn:microsoft.com/office/officeart/2005/8/layout/hierarchy1"/>
    <dgm:cxn modelId="{58C1F14F-8F29-C241-BD47-5B7966DAAF89}" type="presParOf" srcId="{E2BFDC24-39AC-9C42-98EE-2ACA73EAAF9B}" destId="{E51DD9BD-7625-1D42-A8B7-74B1494543DA}" srcOrd="2" destOrd="0" presId="urn:microsoft.com/office/officeart/2005/8/layout/hierarchy1"/>
    <dgm:cxn modelId="{3FF11C18-9BA5-B74B-9997-619E5D1E293C}" type="presParOf" srcId="{E2BFDC24-39AC-9C42-98EE-2ACA73EAAF9B}" destId="{404F659E-5CDF-434B-88BD-379FC2FD5B2C}" srcOrd="3" destOrd="0" presId="urn:microsoft.com/office/officeart/2005/8/layout/hierarchy1"/>
    <dgm:cxn modelId="{984D8461-639A-3F41-9CC0-300882BC6CD6}" type="presParOf" srcId="{404F659E-5CDF-434B-88BD-379FC2FD5B2C}" destId="{94960574-89D0-0C4A-B727-04CF0411F933}" srcOrd="0" destOrd="0" presId="urn:microsoft.com/office/officeart/2005/8/layout/hierarchy1"/>
    <dgm:cxn modelId="{6ED1B4C5-8599-9F42-AAD5-11ECFA9049FC}" type="presParOf" srcId="{94960574-89D0-0C4A-B727-04CF0411F933}" destId="{7944213B-FC78-C647-91C0-6ED88508AE4A}" srcOrd="0" destOrd="0" presId="urn:microsoft.com/office/officeart/2005/8/layout/hierarchy1"/>
    <dgm:cxn modelId="{0E39F807-CA11-6147-9AAE-EB4691961C03}" type="presParOf" srcId="{94960574-89D0-0C4A-B727-04CF0411F933}" destId="{FE6BF283-3563-A34D-A9CD-7915CF43D367}" srcOrd="1" destOrd="0" presId="urn:microsoft.com/office/officeart/2005/8/layout/hierarchy1"/>
    <dgm:cxn modelId="{07CF5ADC-729D-1846-960F-AD95861BA9FA}" type="presParOf" srcId="{404F659E-5CDF-434B-88BD-379FC2FD5B2C}" destId="{706BCBD8-EDA8-8E40-A445-45C0C87373A9}" srcOrd="1" destOrd="0" presId="urn:microsoft.com/office/officeart/2005/8/layout/hierarchy1"/>
    <dgm:cxn modelId="{F43113E9-CAA3-D54D-B5FA-180C7440A4D8}" type="presParOf" srcId="{48DAE5BE-E893-BD4B-A2EA-CDE8D94493E9}" destId="{88C2B752-5E23-7942-AAE5-E69FDC7B1E81}" srcOrd="1" destOrd="0" presId="urn:microsoft.com/office/officeart/2005/8/layout/hierarchy1"/>
    <dgm:cxn modelId="{58FC4E11-F3DC-6C41-83D9-D047827E3973}" type="presParOf" srcId="{88C2B752-5E23-7942-AAE5-E69FDC7B1E81}" destId="{9460744E-45C9-CF40-B3A8-8BE6B0BB21EE}" srcOrd="0" destOrd="0" presId="urn:microsoft.com/office/officeart/2005/8/layout/hierarchy1"/>
    <dgm:cxn modelId="{F6783957-2C56-0D46-AFD3-03DB36F2FBE2}" type="presParOf" srcId="{9460744E-45C9-CF40-B3A8-8BE6B0BB21EE}" destId="{436AEF85-F9FC-7448-A7C6-B434E992BB2B}" srcOrd="0" destOrd="0" presId="urn:microsoft.com/office/officeart/2005/8/layout/hierarchy1"/>
    <dgm:cxn modelId="{E1A9223A-CC3C-6849-B0A6-07D0DFFC5498}" type="presParOf" srcId="{9460744E-45C9-CF40-B3A8-8BE6B0BB21EE}" destId="{CB95FD81-352D-EC49-9439-567509558E0F}" srcOrd="1" destOrd="0" presId="urn:microsoft.com/office/officeart/2005/8/layout/hierarchy1"/>
    <dgm:cxn modelId="{6071974A-8B3B-A347-8CC0-9E99EB3FDA19}" type="presParOf" srcId="{88C2B752-5E23-7942-AAE5-E69FDC7B1E81}" destId="{7EFF580E-7B35-6C49-AF70-0185C8B627BD}" srcOrd="1" destOrd="0" presId="urn:microsoft.com/office/officeart/2005/8/layout/hierarchy1"/>
    <dgm:cxn modelId="{468539D8-DD94-D140-A9DB-F84AD36B7355}" type="presParOf" srcId="{7EFF580E-7B35-6C49-AF70-0185C8B627BD}" destId="{7C2B48B9-AE00-F847-895B-991F5EADA5A7}" srcOrd="0" destOrd="0" presId="urn:microsoft.com/office/officeart/2005/8/layout/hierarchy1"/>
    <dgm:cxn modelId="{527BB4DA-EC84-F94D-9346-AD97EDD191C4}" type="presParOf" srcId="{7EFF580E-7B35-6C49-AF70-0185C8B627BD}" destId="{42D8BE51-7B86-5A4F-A004-99E1626850E4}" srcOrd="1" destOrd="0" presId="urn:microsoft.com/office/officeart/2005/8/layout/hierarchy1"/>
    <dgm:cxn modelId="{BD9D5F1D-E7BF-064D-9B51-29DF4DBEFD70}" type="presParOf" srcId="{42D8BE51-7B86-5A4F-A004-99E1626850E4}" destId="{CBA86BB3-2011-CB4C-AEBA-9A958BABA67E}" srcOrd="0" destOrd="0" presId="urn:microsoft.com/office/officeart/2005/8/layout/hierarchy1"/>
    <dgm:cxn modelId="{C6C2476E-1575-0440-9212-00C1A12DD77D}" type="presParOf" srcId="{CBA86BB3-2011-CB4C-AEBA-9A958BABA67E}" destId="{2E2C5DB5-5617-2045-BD9B-123C5899D638}" srcOrd="0" destOrd="0" presId="urn:microsoft.com/office/officeart/2005/8/layout/hierarchy1"/>
    <dgm:cxn modelId="{2799504D-6169-A745-9F84-91625D667AFE}" type="presParOf" srcId="{CBA86BB3-2011-CB4C-AEBA-9A958BABA67E}" destId="{4F790230-7242-3B4F-B242-E9CAEAB0C328}" srcOrd="1" destOrd="0" presId="urn:microsoft.com/office/officeart/2005/8/layout/hierarchy1"/>
    <dgm:cxn modelId="{A42801AF-29DC-6948-B026-9D1D11DC0DBF}" type="presParOf" srcId="{42D8BE51-7B86-5A4F-A004-99E1626850E4}" destId="{7B7DD13E-8C3E-844E-AC35-E28A2E799BAC}" srcOrd="1" destOrd="0" presId="urn:microsoft.com/office/officeart/2005/8/layout/hierarchy1"/>
    <dgm:cxn modelId="{D1D8C2EC-5179-3846-B824-273F8A911F9C}" type="presParOf" srcId="{7EFF580E-7B35-6C49-AF70-0185C8B627BD}" destId="{07882165-01F7-C747-8266-1EBC51C36A99}" srcOrd="2" destOrd="0" presId="urn:microsoft.com/office/officeart/2005/8/layout/hierarchy1"/>
    <dgm:cxn modelId="{9A98CBDF-5EAE-F34F-9617-FC5CFAC20FF5}" type="presParOf" srcId="{7EFF580E-7B35-6C49-AF70-0185C8B627BD}" destId="{CFD24BAC-7AF7-C04D-BE92-A4B33F1966B3}" srcOrd="3" destOrd="0" presId="urn:microsoft.com/office/officeart/2005/8/layout/hierarchy1"/>
    <dgm:cxn modelId="{34A1B5D2-232F-F84A-9079-DAA310FA6228}" type="presParOf" srcId="{CFD24BAC-7AF7-C04D-BE92-A4B33F1966B3}" destId="{D51AA42B-74AD-4248-A4ED-877B6282BF4A}" srcOrd="0" destOrd="0" presId="urn:microsoft.com/office/officeart/2005/8/layout/hierarchy1"/>
    <dgm:cxn modelId="{C6439A04-D38B-9C4B-9BB3-F727B89F586F}" type="presParOf" srcId="{D51AA42B-74AD-4248-A4ED-877B6282BF4A}" destId="{29373571-4EBE-BF4F-930D-6A57276CE226}" srcOrd="0" destOrd="0" presId="urn:microsoft.com/office/officeart/2005/8/layout/hierarchy1"/>
    <dgm:cxn modelId="{DF9DE48D-7A35-A64D-88CD-5B791722D5E1}" type="presParOf" srcId="{D51AA42B-74AD-4248-A4ED-877B6282BF4A}" destId="{7D4B1662-C532-2445-9281-2BD92E093BE0}" srcOrd="1" destOrd="0" presId="urn:microsoft.com/office/officeart/2005/8/layout/hierarchy1"/>
    <dgm:cxn modelId="{4FD48372-C1E9-7C43-B57C-75C199402D49}" type="presParOf" srcId="{CFD24BAC-7AF7-C04D-BE92-A4B33F1966B3}" destId="{935DF21E-343A-654F-8FD4-970DBA2A57D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82165-01F7-C747-8266-1EBC51C36A99}">
      <dsp:nvSpPr>
        <dsp:cNvPr id="0" name=""/>
        <dsp:cNvSpPr/>
      </dsp:nvSpPr>
      <dsp:spPr>
        <a:xfrm>
          <a:off x="4070068" y="1560705"/>
          <a:ext cx="699267" cy="332787"/>
        </a:xfrm>
        <a:custGeom>
          <a:avLst/>
          <a:gdLst/>
          <a:ahLst/>
          <a:cxnLst/>
          <a:rect l="0" t="0" r="0" b="0"/>
          <a:pathLst>
            <a:path>
              <a:moveTo>
                <a:pt x="0" y="0"/>
              </a:moveTo>
              <a:lnTo>
                <a:pt x="0" y="226785"/>
              </a:lnTo>
              <a:lnTo>
                <a:pt x="699267" y="226785"/>
              </a:lnTo>
              <a:lnTo>
                <a:pt x="699267" y="33278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2B48B9-AE00-F847-895B-991F5EADA5A7}">
      <dsp:nvSpPr>
        <dsp:cNvPr id="0" name=""/>
        <dsp:cNvSpPr/>
      </dsp:nvSpPr>
      <dsp:spPr>
        <a:xfrm>
          <a:off x="3370800" y="1560705"/>
          <a:ext cx="699267" cy="332787"/>
        </a:xfrm>
        <a:custGeom>
          <a:avLst/>
          <a:gdLst/>
          <a:ahLst/>
          <a:cxnLst/>
          <a:rect l="0" t="0" r="0" b="0"/>
          <a:pathLst>
            <a:path>
              <a:moveTo>
                <a:pt x="699267" y="0"/>
              </a:moveTo>
              <a:lnTo>
                <a:pt x="699267" y="226785"/>
              </a:lnTo>
              <a:lnTo>
                <a:pt x="0" y="226785"/>
              </a:lnTo>
              <a:lnTo>
                <a:pt x="0" y="33278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DD9BD-7625-1D42-A8B7-74B1494543DA}">
      <dsp:nvSpPr>
        <dsp:cNvPr id="0" name=""/>
        <dsp:cNvSpPr/>
      </dsp:nvSpPr>
      <dsp:spPr>
        <a:xfrm>
          <a:off x="1272998" y="1560705"/>
          <a:ext cx="699267" cy="332787"/>
        </a:xfrm>
        <a:custGeom>
          <a:avLst/>
          <a:gdLst/>
          <a:ahLst/>
          <a:cxnLst/>
          <a:rect l="0" t="0" r="0" b="0"/>
          <a:pathLst>
            <a:path>
              <a:moveTo>
                <a:pt x="0" y="0"/>
              </a:moveTo>
              <a:lnTo>
                <a:pt x="0" y="226785"/>
              </a:lnTo>
              <a:lnTo>
                <a:pt x="699267" y="226785"/>
              </a:lnTo>
              <a:lnTo>
                <a:pt x="699267" y="33278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D8B04E-BAC6-9247-B440-2696493B1BCA}">
      <dsp:nvSpPr>
        <dsp:cNvPr id="0" name=""/>
        <dsp:cNvSpPr/>
      </dsp:nvSpPr>
      <dsp:spPr>
        <a:xfrm>
          <a:off x="573730" y="1560705"/>
          <a:ext cx="699267" cy="332787"/>
        </a:xfrm>
        <a:custGeom>
          <a:avLst/>
          <a:gdLst/>
          <a:ahLst/>
          <a:cxnLst/>
          <a:rect l="0" t="0" r="0" b="0"/>
          <a:pathLst>
            <a:path>
              <a:moveTo>
                <a:pt x="699267" y="0"/>
              </a:moveTo>
              <a:lnTo>
                <a:pt x="699267" y="226785"/>
              </a:lnTo>
              <a:lnTo>
                <a:pt x="0" y="226785"/>
              </a:lnTo>
              <a:lnTo>
                <a:pt x="0" y="33278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226F0F-7FFC-E24E-A12D-6A46174B3EF6}">
      <dsp:nvSpPr>
        <dsp:cNvPr id="0" name=""/>
        <dsp:cNvSpPr/>
      </dsp:nvSpPr>
      <dsp:spPr>
        <a:xfrm>
          <a:off x="700870" y="834102"/>
          <a:ext cx="1144255" cy="72660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3F8298-42E9-9247-AB1C-61314E7CCD7F}">
      <dsp:nvSpPr>
        <dsp:cNvPr id="0" name=""/>
        <dsp:cNvSpPr/>
      </dsp:nvSpPr>
      <dsp:spPr>
        <a:xfrm>
          <a:off x="828009" y="954885"/>
          <a:ext cx="1144255" cy="72660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kern="1200" dirty="0"/>
            <a:t>Numerical</a:t>
          </a:r>
        </a:p>
      </dsp:txBody>
      <dsp:txXfrm>
        <a:off x="849290" y="976166"/>
        <a:ext cx="1101693" cy="684040"/>
      </dsp:txXfrm>
    </dsp:sp>
    <dsp:sp modelId="{095D9193-F44D-8F43-8C42-219B1AA3FE79}">
      <dsp:nvSpPr>
        <dsp:cNvPr id="0" name=""/>
        <dsp:cNvSpPr/>
      </dsp:nvSpPr>
      <dsp:spPr>
        <a:xfrm>
          <a:off x="1602" y="1893493"/>
          <a:ext cx="1144255" cy="72660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89EB66-B630-7143-A311-CBE1BF482F6E}">
      <dsp:nvSpPr>
        <dsp:cNvPr id="0" name=""/>
        <dsp:cNvSpPr/>
      </dsp:nvSpPr>
      <dsp:spPr>
        <a:xfrm>
          <a:off x="128742" y="2014275"/>
          <a:ext cx="1144255" cy="72660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Discrete</a:t>
          </a:r>
        </a:p>
      </dsp:txBody>
      <dsp:txXfrm>
        <a:off x="150023" y="2035556"/>
        <a:ext cx="1101693" cy="684040"/>
      </dsp:txXfrm>
    </dsp:sp>
    <dsp:sp modelId="{7944213B-FC78-C647-91C0-6ED88508AE4A}">
      <dsp:nvSpPr>
        <dsp:cNvPr id="0" name=""/>
        <dsp:cNvSpPr/>
      </dsp:nvSpPr>
      <dsp:spPr>
        <a:xfrm>
          <a:off x="1400137" y="1893493"/>
          <a:ext cx="1144255" cy="72660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6BF283-3563-A34D-A9CD-7915CF43D367}">
      <dsp:nvSpPr>
        <dsp:cNvPr id="0" name=""/>
        <dsp:cNvSpPr/>
      </dsp:nvSpPr>
      <dsp:spPr>
        <a:xfrm>
          <a:off x="1527277" y="2014275"/>
          <a:ext cx="1144255" cy="72660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Continuous</a:t>
          </a:r>
        </a:p>
      </dsp:txBody>
      <dsp:txXfrm>
        <a:off x="1548558" y="2035556"/>
        <a:ext cx="1101693" cy="684040"/>
      </dsp:txXfrm>
    </dsp:sp>
    <dsp:sp modelId="{436AEF85-F9FC-7448-A7C6-B434E992BB2B}">
      <dsp:nvSpPr>
        <dsp:cNvPr id="0" name=""/>
        <dsp:cNvSpPr/>
      </dsp:nvSpPr>
      <dsp:spPr>
        <a:xfrm>
          <a:off x="3497940" y="834102"/>
          <a:ext cx="1144255" cy="72660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95FD81-352D-EC49-9439-567509558E0F}">
      <dsp:nvSpPr>
        <dsp:cNvPr id="0" name=""/>
        <dsp:cNvSpPr/>
      </dsp:nvSpPr>
      <dsp:spPr>
        <a:xfrm>
          <a:off x="3625079" y="954885"/>
          <a:ext cx="1144255" cy="72660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Categorial</a:t>
          </a:r>
        </a:p>
      </dsp:txBody>
      <dsp:txXfrm>
        <a:off x="3646360" y="976166"/>
        <a:ext cx="1101693" cy="684040"/>
      </dsp:txXfrm>
    </dsp:sp>
    <dsp:sp modelId="{2E2C5DB5-5617-2045-BD9B-123C5899D638}">
      <dsp:nvSpPr>
        <dsp:cNvPr id="0" name=""/>
        <dsp:cNvSpPr/>
      </dsp:nvSpPr>
      <dsp:spPr>
        <a:xfrm>
          <a:off x="2798672" y="1893493"/>
          <a:ext cx="1144255" cy="72660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90230-7242-3B4F-B242-E9CAEAB0C328}">
      <dsp:nvSpPr>
        <dsp:cNvPr id="0" name=""/>
        <dsp:cNvSpPr/>
      </dsp:nvSpPr>
      <dsp:spPr>
        <a:xfrm>
          <a:off x="2925812" y="2014275"/>
          <a:ext cx="1144255" cy="72660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Nominal</a:t>
          </a:r>
        </a:p>
      </dsp:txBody>
      <dsp:txXfrm>
        <a:off x="2947093" y="2035556"/>
        <a:ext cx="1101693" cy="684040"/>
      </dsp:txXfrm>
    </dsp:sp>
    <dsp:sp modelId="{29373571-4EBE-BF4F-930D-6A57276CE226}">
      <dsp:nvSpPr>
        <dsp:cNvPr id="0" name=""/>
        <dsp:cNvSpPr/>
      </dsp:nvSpPr>
      <dsp:spPr>
        <a:xfrm>
          <a:off x="4197207" y="1893493"/>
          <a:ext cx="1144255" cy="72660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4B1662-C532-2445-9281-2BD92E093BE0}">
      <dsp:nvSpPr>
        <dsp:cNvPr id="0" name=""/>
        <dsp:cNvSpPr/>
      </dsp:nvSpPr>
      <dsp:spPr>
        <a:xfrm>
          <a:off x="4324347" y="2014275"/>
          <a:ext cx="1144255" cy="72660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Ordinal</a:t>
          </a:r>
        </a:p>
      </dsp:txBody>
      <dsp:txXfrm>
        <a:off x="4345628" y="2035556"/>
        <a:ext cx="1101693" cy="68404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6C96BA69-C11A-429D-AF2A-2EAFBC927D29}" type="datetimeFigureOut">
              <a:rPr lang="en-IL" smtClean="0"/>
              <a:t>23/01/2024</a:t>
            </a:fld>
            <a:endParaRPr lang="en-IL"/>
          </a:p>
        </p:txBody>
      </p:sp>
      <p:sp>
        <p:nvSpPr>
          <p:cNvPr id="4" name="מציין מיקום של תמונת שקופית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en-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242C2789-4933-47CC-8D28-99AEA09C91DE}" type="slidenum">
              <a:rPr lang="en-IL" smtClean="0"/>
              <a:t>‹#›</a:t>
            </a:fld>
            <a:endParaRPr lang="en-IL"/>
          </a:p>
        </p:txBody>
      </p:sp>
    </p:spTree>
    <p:extLst>
      <p:ext uri="{BB962C8B-B14F-4D97-AF65-F5344CB8AC3E}">
        <p14:creationId xmlns:p14="http://schemas.microsoft.com/office/powerpoint/2010/main" val="67523833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242C2789-4933-47CC-8D28-99AEA09C91DE}" type="slidenum">
              <a:rPr lang="en-IL" smtClean="0"/>
              <a:t>1</a:t>
            </a:fld>
            <a:endParaRPr lang="en-IL"/>
          </a:p>
        </p:txBody>
      </p:sp>
    </p:spTree>
    <p:extLst>
      <p:ext uri="{BB962C8B-B14F-4D97-AF65-F5344CB8AC3E}">
        <p14:creationId xmlns:p14="http://schemas.microsoft.com/office/powerpoint/2010/main" val="16496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r>
              <a:rPr lang="en-US" dirty="0"/>
              <a:t>Decide on a hypothesis to test, often called the “null hypothesis” (H0). The null hypothesis assume that there is no anomaly in the tested population (ex. there is no difference between sets of samples). </a:t>
            </a:r>
          </a:p>
          <a:p>
            <a:pPr marL="171450" indent="-171450" algn="l" defTabSz="914400" rtl="0" eaLnBrk="1" latinLnBrk="0" hangingPunct="1">
              <a:buFont typeface="Arial" panose="020B0604020202020204" pitchFamily="34" charset="0"/>
              <a:buChar char="•"/>
            </a:pPr>
            <a:r>
              <a:rPr lang="en-US" dirty="0"/>
              <a:t>Decide on the “alternative hypothesis” (H1). The alternative hypothesis that observation is due to real phenomena.</a:t>
            </a:r>
          </a:p>
          <a:p>
            <a:pPr marL="171450" indent="-171450" algn="l" defTabSz="914400" rtl="0" eaLnBrk="1" latinLnBrk="0" hangingPunct="1">
              <a:buFont typeface="Arial" panose="020B0604020202020204" pitchFamily="34" charset="0"/>
              <a:buChar char="•"/>
            </a:pPr>
            <a:r>
              <a:rPr lang="en-US" dirty="0"/>
              <a:t>Decide on a statistic test that will test the truth of the null hypothesis. </a:t>
            </a:r>
          </a:p>
          <a:p>
            <a:pPr marL="171450" indent="-171450" algn="l" defTabSz="914400" rtl="0" eaLnBrk="1" latinLnBrk="0" hangingPunct="1">
              <a:buFont typeface="Arial" panose="020B0604020202020204" pitchFamily="34" charset="0"/>
              <a:buChar char="•"/>
            </a:pPr>
            <a:r>
              <a:rPr lang="en-US" dirty="0"/>
              <a:t>Compare the result of the statistic test it to the observed value to establish significance, the P-value. Based on that, either reject or not reject the null hypothesis, H0.</a:t>
            </a: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10</a:t>
            </a:fld>
            <a:endParaRPr lang="en-IL"/>
          </a:p>
        </p:txBody>
      </p:sp>
    </p:spTree>
    <p:extLst>
      <p:ext uri="{BB962C8B-B14F-4D97-AF65-F5344CB8AC3E}">
        <p14:creationId xmlns:p14="http://schemas.microsoft.com/office/powerpoint/2010/main" val="3189059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11</a:t>
            </a:fld>
            <a:endParaRPr lang="en-IL"/>
          </a:p>
        </p:txBody>
      </p:sp>
    </p:spTree>
    <p:extLst>
      <p:ext uri="{BB962C8B-B14F-4D97-AF65-F5344CB8AC3E}">
        <p14:creationId xmlns:p14="http://schemas.microsoft.com/office/powerpoint/2010/main" val="3631351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indent="-342900" algn="l" rtl="0">
              <a:buFont typeface="Arial" panose="020B0604020202020204" pitchFamily="34" charset="0"/>
              <a:buChar char="•"/>
            </a:pPr>
            <a:r>
              <a:rPr lang="en-US" sz="1200" dirty="0">
                <a:solidFill>
                  <a:schemeClr val="tx2"/>
                </a:solidFill>
              </a:rPr>
              <a:t>The </a:t>
            </a:r>
            <a:r>
              <a:rPr lang="en-US" sz="1200" b="1" dirty="0">
                <a:solidFill>
                  <a:schemeClr val="tx2"/>
                </a:solidFill>
              </a:rPr>
              <a:t>two</a:t>
            </a:r>
            <a:r>
              <a:rPr lang="en-US" sz="1200" dirty="0">
                <a:solidFill>
                  <a:schemeClr val="tx2"/>
                </a:solidFill>
              </a:rPr>
              <a:t> major areas of statistics: descriptive and inferential</a:t>
            </a:r>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12</a:t>
            </a:fld>
            <a:endParaRPr lang="en-IL"/>
          </a:p>
        </p:txBody>
      </p:sp>
    </p:spTree>
    <p:extLst>
      <p:ext uri="{BB962C8B-B14F-4D97-AF65-F5344CB8AC3E}">
        <p14:creationId xmlns:p14="http://schemas.microsoft.com/office/powerpoint/2010/main" val="3711294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Font typeface="Arial" panose="020B0604020202020204" pitchFamily="34" charset="0"/>
              <a:buNone/>
            </a:pPr>
            <a:r>
              <a:rPr lang="en-US" sz="1200" b="1" i="0" kern="1200" dirty="0">
                <a:solidFill>
                  <a:schemeClr val="tx1"/>
                </a:solidFill>
                <a:effectLst/>
                <a:latin typeface="+mn-lt"/>
                <a:ea typeface="+mn-ea"/>
                <a:cs typeface="+mn-cs"/>
              </a:rPr>
              <a:t>Assumptions:</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Independence of observations</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Homogeneity of variance</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Normality of data</a:t>
            </a:r>
          </a:p>
          <a:p>
            <a:pPr marL="0" indent="0" algn="l" rtl="0">
              <a:buFont typeface="Arial" panose="020B0604020202020204" pitchFamily="34" charset="0"/>
              <a:buNone/>
            </a:pPr>
            <a:r>
              <a:rPr lang="en-US" sz="1200" b="1" i="0" kern="1200" dirty="0">
                <a:solidFill>
                  <a:schemeClr val="tx1"/>
                </a:solidFill>
                <a:effectLst/>
                <a:latin typeface="+mn-lt"/>
                <a:ea typeface="+mn-ea"/>
                <a:cs typeface="+mn-cs"/>
              </a:rPr>
              <a:t>Also notice:</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Types of variables</a:t>
            </a:r>
          </a:p>
          <a:p>
            <a:pPr marL="171450" indent="-171450" algn="l" rtl="0">
              <a:buFont typeface="Arial" panose="020B0604020202020204" pitchFamily="34" charset="0"/>
              <a:buChar char="•"/>
            </a:pPr>
            <a:r>
              <a:rPr lang="en-US" sz="1200" b="0" i="0" kern="1200" dirty="0">
                <a:solidFill>
                  <a:schemeClr val="tx1"/>
                </a:solidFill>
                <a:effectLst/>
                <a:latin typeface="+mn-lt"/>
                <a:ea typeface="+mn-ea"/>
                <a:cs typeface="+mn-cs"/>
              </a:rPr>
              <a:t>Sample size</a:t>
            </a:r>
          </a:p>
          <a:p>
            <a:br>
              <a:rPr lang="en-US" dirty="0"/>
            </a:b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13</a:t>
            </a:fld>
            <a:endParaRPr lang="en-IL"/>
          </a:p>
        </p:txBody>
      </p:sp>
    </p:spTree>
    <p:extLst>
      <p:ext uri="{BB962C8B-B14F-4D97-AF65-F5344CB8AC3E}">
        <p14:creationId xmlns:p14="http://schemas.microsoft.com/office/powerpoint/2010/main" val="180031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14</a:t>
            </a:fld>
            <a:endParaRPr lang="en-IL"/>
          </a:p>
        </p:txBody>
      </p:sp>
    </p:spTree>
    <p:extLst>
      <p:ext uri="{BB962C8B-B14F-4D97-AF65-F5344CB8AC3E}">
        <p14:creationId xmlns:p14="http://schemas.microsoft.com/office/powerpoint/2010/main" val="2868026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r>
              <a:rPr lang="en-IL" dirty="0"/>
              <a:t>The degree of freedom determent the shape of the t-distribution curve as it approach the normal curve when n = 30</a:t>
            </a:r>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15</a:t>
            </a:fld>
            <a:endParaRPr lang="en-IL"/>
          </a:p>
        </p:txBody>
      </p:sp>
    </p:spTree>
    <p:extLst>
      <p:ext uri="{BB962C8B-B14F-4D97-AF65-F5344CB8AC3E}">
        <p14:creationId xmlns:p14="http://schemas.microsoft.com/office/powerpoint/2010/main" val="393313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r>
              <a:rPr lang="en-IL" dirty="0"/>
              <a:t>The degree of freedom determent the shape of the t-distribution curve as it approach the normal curve when n = 30</a:t>
            </a:r>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16</a:t>
            </a:fld>
            <a:endParaRPr lang="en-IL"/>
          </a:p>
        </p:txBody>
      </p:sp>
    </p:spTree>
    <p:extLst>
      <p:ext uri="{BB962C8B-B14F-4D97-AF65-F5344CB8AC3E}">
        <p14:creationId xmlns:p14="http://schemas.microsoft.com/office/powerpoint/2010/main" val="1664139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r>
              <a:rPr lang="en-IL" dirty="0"/>
              <a:t>Define and null and alternative hypothesis</a:t>
            </a:r>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17</a:t>
            </a:fld>
            <a:endParaRPr lang="en-IL"/>
          </a:p>
        </p:txBody>
      </p:sp>
    </p:spTree>
    <p:extLst>
      <p:ext uri="{BB962C8B-B14F-4D97-AF65-F5344CB8AC3E}">
        <p14:creationId xmlns:p14="http://schemas.microsoft.com/office/powerpoint/2010/main" val="1890729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r>
              <a:rPr lang="en-IL" dirty="0"/>
              <a:t>Define and null and alternative hypothesis</a:t>
            </a:r>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18</a:t>
            </a:fld>
            <a:endParaRPr lang="en-IL"/>
          </a:p>
        </p:txBody>
      </p:sp>
    </p:spTree>
    <p:extLst>
      <p:ext uri="{BB962C8B-B14F-4D97-AF65-F5344CB8AC3E}">
        <p14:creationId xmlns:p14="http://schemas.microsoft.com/office/powerpoint/2010/main" val="64820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algn="l" defTabSz="914400" rtl="0" eaLnBrk="1" latinLnBrk="0" hangingPunct="1"/>
            <a:r>
              <a:rPr lang="en-IL" dirty="0"/>
              <a:t>*** Download the data from the course website</a:t>
            </a:r>
          </a:p>
          <a:p>
            <a:pPr marL="0" algn="l" defTabSz="914400" rtl="0" eaLnBrk="1" latinLnBrk="0" hangingPunct="1"/>
            <a:r>
              <a:rPr lang="en-IL" dirty="0"/>
              <a:t>*** install ggplot2 and stringi packages </a:t>
            </a:r>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2</a:t>
            </a:fld>
            <a:endParaRPr lang="en-IL"/>
          </a:p>
        </p:txBody>
      </p:sp>
    </p:spTree>
    <p:extLst>
      <p:ext uri="{BB962C8B-B14F-4D97-AF65-F5344CB8AC3E}">
        <p14:creationId xmlns:p14="http://schemas.microsoft.com/office/powerpoint/2010/main" val="167307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C329E-73F4-95F6-2547-2876A1865C3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41E6660-7CCE-9A13-16E9-627035C67FF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AEA9A42-2EEC-9947-CED3-8F877B61EA3B}"/>
              </a:ext>
            </a:extLst>
          </p:cNvPr>
          <p:cNvSpPr>
            <a:spLocks noGrp="1"/>
          </p:cNvSpPr>
          <p:nvPr>
            <p:ph type="body" idx="1"/>
          </p:nvPr>
        </p:nvSpPr>
        <p:spPr/>
        <p:txBody>
          <a:bodyPr/>
          <a:lstStyle/>
          <a:p>
            <a:pPr marL="342900" indent="-342900" algn="l" rtl="0">
              <a:buFont typeface="Arial" panose="020B0604020202020204" pitchFamily="34" charset="0"/>
              <a:buChar char="•"/>
            </a:pPr>
            <a:r>
              <a:rPr lang="en-US" sz="1200" dirty="0">
                <a:solidFill>
                  <a:schemeClr val="tx2"/>
                </a:solidFill>
              </a:rPr>
              <a:t>The </a:t>
            </a:r>
            <a:r>
              <a:rPr lang="en-US" sz="1200" b="1" dirty="0">
                <a:solidFill>
                  <a:schemeClr val="tx2"/>
                </a:solidFill>
              </a:rPr>
              <a:t>two</a:t>
            </a:r>
            <a:r>
              <a:rPr lang="en-US" sz="1200" dirty="0">
                <a:solidFill>
                  <a:schemeClr val="tx2"/>
                </a:solidFill>
              </a:rPr>
              <a:t> major areas of statistics: descriptive and inferential</a:t>
            </a:r>
          </a:p>
        </p:txBody>
      </p:sp>
      <p:sp>
        <p:nvSpPr>
          <p:cNvPr id="4" name="מציין מיקום של מספר שקופית 3">
            <a:extLst>
              <a:ext uri="{FF2B5EF4-FFF2-40B4-BE49-F238E27FC236}">
                <a16:creationId xmlns:a16="http://schemas.microsoft.com/office/drawing/2014/main" id="{5B3D0EE5-3F64-1ED8-B8F9-450AB3E43429}"/>
              </a:ext>
            </a:extLst>
          </p:cNvPr>
          <p:cNvSpPr>
            <a:spLocks noGrp="1"/>
          </p:cNvSpPr>
          <p:nvPr>
            <p:ph type="sldNum" sz="quarter" idx="5"/>
          </p:nvPr>
        </p:nvSpPr>
        <p:spPr/>
        <p:txBody>
          <a:bodyPr/>
          <a:lstStyle/>
          <a:p>
            <a:fld id="{242C2789-4933-47CC-8D28-99AEA09C91DE}" type="slidenum">
              <a:rPr lang="en-IL" smtClean="0"/>
              <a:t>3</a:t>
            </a:fld>
            <a:endParaRPr lang="en-IL"/>
          </a:p>
        </p:txBody>
      </p:sp>
    </p:spTree>
    <p:extLst>
      <p:ext uri="{BB962C8B-B14F-4D97-AF65-F5344CB8AC3E}">
        <p14:creationId xmlns:p14="http://schemas.microsoft.com/office/powerpoint/2010/main" val="1317479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4</a:t>
            </a:fld>
            <a:endParaRPr lang="en-IL"/>
          </a:p>
        </p:txBody>
      </p:sp>
    </p:spTree>
    <p:extLst>
      <p:ext uri="{BB962C8B-B14F-4D97-AF65-F5344CB8AC3E}">
        <p14:creationId xmlns:p14="http://schemas.microsoft.com/office/powerpoint/2010/main" val="3542450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C1AA4-E2F5-43D8-2250-AD99179B542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DC20D2E-6520-E57C-5DD0-7C6BDBDCCC2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9E19214-A9D0-ECDD-7FF3-236DC8A1638F}"/>
              </a:ext>
            </a:extLst>
          </p:cNvPr>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מציין מיקום של מספר שקופית 3">
            <a:extLst>
              <a:ext uri="{FF2B5EF4-FFF2-40B4-BE49-F238E27FC236}">
                <a16:creationId xmlns:a16="http://schemas.microsoft.com/office/drawing/2014/main" id="{B221F212-DE2F-58C0-D34F-7DE550EE825F}"/>
              </a:ext>
            </a:extLst>
          </p:cNvPr>
          <p:cNvSpPr>
            <a:spLocks noGrp="1"/>
          </p:cNvSpPr>
          <p:nvPr>
            <p:ph type="sldNum" sz="quarter" idx="5"/>
          </p:nvPr>
        </p:nvSpPr>
        <p:spPr/>
        <p:txBody>
          <a:bodyPr/>
          <a:lstStyle/>
          <a:p>
            <a:fld id="{242C2789-4933-47CC-8D28-99AEA09C91DE}" type="slidenum">
              <a:rPr lang="en-IL" smtClean="0"/>
              <a:t>5</a:t>
            </a:fld>
            <a:endParaRPr lang="en-IL"/>
          </a:p>
        </p:txBody>
      </p:sp>
    </p:spTree>
    <p:extLst>
      <p:ext uri="{BB962C8B-B14F-4D97-AF65-F5344CB8AC3E}">
        <p14:creationId xmlns:p14="http://schemas.microsoft.com/office/powerpoint/2010/main" val="1828055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05676-790D-FB67-FBD6-766B02E2F9E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70DE60D-AEB6-FD43-0C4F-82CA028EC7C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0E56B83-B01B-1938-50AE-B365A4F76736}"/>
              </a:ext>
            </a:extLst>
          </p:cNvPr>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מציין מיקום של מספר שקופית 3">
            <a:extLst>
              <a:ext uri="{FF2B5EF4-FFF2-40B4-BE49-F238E27FC236}">
                <a16:creationId xmlns:a16="http://schemas.microsoft.com/office/drawing/2014/main" id="{B15D60D4-193D-DE4B-1AAA-9F3CFEEA912D}"/>
              </a:ext>
            </a:extLst>
          </p:cNvPr>
          <p:cNvSpPr>
            <a:spLocks noGrp="1"/>
          </p:cNvSpPr>
          <p:nvPr>
            <p:ph type="sldNum" sz="quarter" idx="5"/>
          </p:nvPr>
        </p:nvSpPr>
        <p:spPr/>
        <p:txBody>
          <a:bodyPr/>
          <a:lstStyle/>
          <a:p>
            <a:fld id="{242C2789-4933-47CC-8D28-99AEA09C91DE}" type="slidenum">
              <a:rPr lang="en-IL" smtClean="0"/>
              <a:t>6</a:t>
            </a:fld>
            <a:endParaRPr lang="en-IL"/>
          </a:p>
        </p:txBody>
      </p:sp>
    </p:spTree>
    <p:extLst>
      <p:ext uri="{BB962C8B-B14F-4D97-AF65-F5344CB8AC3E}">
        <p14:creationId xmlns:p14="http://schemas.microsoft.com/office/powerpoint/2010/main" val="78282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85750" indent="-285750">
              <a:buFont typeface="Arial" panose="020B0604020202020204" pitchFamily="34" charset="0"/>
              <a:buChar char="•"/>
            </a:pPr>
            <a:r>
              <a:rPr lang="en-US" b="1" dirty="0">
                <a:solidFill>
                  <a:schemeClr val="tx2"/>
                </a:solidFill>
              </a:rPr>
              <a:t>Variance –</a:t>
            </a:r>
            <a:r>
              <a:rPr lang="he-IL" b="1" dirty="0">
                <a:solidFill>
                  <a:schemeClr val="tx2"/>
                </a:solidFill>
              </a:rPr>
              <a:t> </a:t>
            </a:r>
            <a:r>
              <a:rPr lang="en-US" dirty="0">
                <a:solidFill>
                  <a:schemeClr val="tx2"/>
                </a:solidFill>
              </a:rPr>
              <a:t>the average degree to which each value differs from the mean</a:t>
            </a:r>
          </a:p>
          <a:p>
            <a:pPr marL="285750" indent="-285750">
              <a:buFont typeface="Arial" panose="020B0604020202020204" pitchFamily="34" charset="0"/>
              <a:buChar char="•"/>
            </a:pPr>
            <a:r>
              <a:rPr lang="en-US" b="1" dirty="0">
                <a:solidFill>
                  <a:schemeClr val="tx2"/>
                </a:solidFill>
              </a:rPr>
              <a:t>Standard deviation – </a:t>
            </a:r>
            <a:r>
              <a:rPr lang="en-US" dirty="0">
                <a:solidFill>
                  <a:schemeClr val="tx2"/>
                </a:solidFill>
              </a:rPr>
              <a:t>the square root of the variance</a:t>
            </a:r>
          </a:p>
          <a:p>
            <a:pPr marL="171450" indent="-171450" algn="l" defTabSz="914400" rtl="0" eaLnBrk="1" latinLnBrk="0" hangingPunct="1">
              <a:buFont typeface="Arial" panose="020B0604020202020204" pitchFamily="34" charset="0"/>
              <a:buChar char="•"/>
            </a:pPr>
            <a:endParaRPr lang="en-IL"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7</a:t>
            </a:fld>
            <a:endParaRPr lang="en-IL"/>
          </a:p>
        </p:txBody>
      </p:sp>
    </p:spTree>
    <p:extLst>
      <p:ext uri="{BB962C8B-B14F-4D97-AF65-F5344CB8AC3E}">
        <p14:creationId xmlns:p14="http://schemas.microsoft.com/office/powerpoint/2010/main" val="250821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9FDC9-D47A-95C0-73BA-89A9E3C68AC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7F82ECE-D98D-B78F-4EBC-863FBB29563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16BDFA5-37B8-932D-7BD3-2B2A854551FF}"/>
              </a:ext>
            </a:extLst>
          </p:cNvPr>
          <p:cNvSpPr>
            <a:spLocks noGrp="1"/>
          </p:cNvSpPr>
          <p:nvPr>
            <p:ph type="body" idx="1"/>
          </p:nvPr>
        </p:nvSpPr>
        <p:spPr/>
        <p:txBody>
          <a:bodyPr/>
          <a:lstStyle/>
          <a:p>
            <a:pPr marL="171450" indent="-171450" algn="l" defTabSz="914400" rtl="0" eaLnBrk="1" latinLnBrk="0" hangingPunct="1">
              <a:buFont typeface="Arial" panose="020B0604020202020204" pitchFamily="34" charset="0"/>
              <a:buChar char="•"/>
            </a:pPr>
            <a:endParaRPr lang="en-IL" dirty="0"/>
          </a:p>
        </p:txBody>
      </p:sp>
      <p:sp>
        <p:nvSpPr>
          <p:cNvPr id="4" name="מציין מיקום של מספר שקופית 3">
            <a:extLst>
              <a:ext uri="{FF2B5EF4-FFF2-40B4-BE49-F238E27FC236}">
                <a16:creationId xmlns:a16="http://schemas.microsoft.com/office/drawing/2014/main" id="{792E70A3-0B89-DBBD-B0A1-C03C3689B535}"/>
              </a:ext>
            </a:extLst>
          </p:cNvPr>
          <p:cNvSpPr>
            <a:spLocks noGrp="1"/>
          </p:cNvSpPr>
          <p:nvPr>
            <p:ph type="sldNum" sz="quarter" idx="5"/>
          </p:nvPr>
        </p:nvSpPr>
        <p:spPr/>
        <p:txBody>
          <a:bodyPr/>
          <a:lstStyle/>
          <a:p>
            <a:fld id="{242C2789-4933-47CC-8D28-99AEA09C91DE}" type="slidenum">
              <a:rPr lang="en-IL" smtClean="0"/>
              <a:t>8</a:t>
            </a:fld>
            <a:endParaRPr lang="en-IL"/>
          </a:p>
        </p:txBody>
      </p:sp>
    </p:spTree>
    <p:extLst>
      <p:ext uri="{BB962C8B-B14F-4D97-AF65-F5344CB8AC3E}">
        <p14:creationId xmlns:p14="http://schemas.microsoft.com/office/powerpoint/2010/main" val="4193963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L" b="1" dirty="0"/>
              <a:t>Population vs. sample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L" b="1" dirty="0"/>
              <a:t>Not all distributions are normal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L" b="1" dirty="0"/>
              <a:t>CLT - t</a:t>
            </a:r>
            <a:r>
              <a:rPr lang="en-US" b="1" dirty="0">
                <a:solidFill>
                  <a:schemeClr val="tx2"/>
                </a:solidFill>
              </a:rPr>
              <a:t>he distribution of sample means approximates a normal distribution as the sample size gets larger</a:t>
            </a:r>
            <a:endParaRPr lang="en-US" sz="1200" b="1" dirty="0">
              <a:solidFill>
                <a:schemeClr val="tx2"/>
              </a:solidFill>
            </a:endParaRPr>
          </a:p>
          <a:p>
            <a:pPr marL="171450" indent="-171450" algn="l" defTabSz="914400" rtl="0" eaLnBrk="1" latinLnBrk="0" hangingPunct="1">
              <a:buFont typeface="Arial" panose="020B0604020202020204" pitchFamily="34" charset="0"/>
              <a:buChar char="•"/>
            </a:pPr>
            <a:endParaRPr lang="en-IL" b="1" dirty="0"/>
          </a:p>
        </p:txBody>
      </p:sp>
      <p:sp>
        <p:nvSpPr>
          <p:cNvPr id="4" name="מציין מיקום של מספר שקופית 3"/>
          <p:cNvSpPr>
            <a:spLocks noGrp="1"/>
          </p:cNvSpPr>
          <p:nvPr>
            <p:ph type="sldNum" sz="quarter" idx="5"/>
          </p:nvPr>
        </p:nvSpPr>
        <p:spPr/>
        <p:txBody>
          <a:bodyPr/>
          <a:lstStyle/>
          <a:p>
            <a:fld id="{242C2789-4933-47CC-8D28-99AEA09C91DE}" type="slidenum">
              <a:rPr lang="en-IL" smtClean="0"/>
              <a:t>9</a:t>
            </a:fld>
            <a:endParaRPr lang="en-IL"/>
          </a:p>
        </p:txBody>
      </p:sp>
    </p:spTree>
    <p:extLst>
      <p:ext uri="{BB962C8B-B14F-4D97-AF65-F5344CB8AC3E}">
        <p14:creationId xmlns:p14="http://schemas.microsoft.com/office/powerpoint/2010/main" val="4192143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B8BB8FC7-26C5-435C-A35D-D5EB60D03E04}" type="datetimeFigureOut">
              <a:rPr lang="en-IL" smtClean="0"/>
              <a:t>23/01/2024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471713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8BB8FC7-26C5-435C-A35D-D5EB60D03E04}" type="datetimeFigureOut">
              <a:rPr lang="en-IL" smtClean="0"/>
              <a:t>23/01/2024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576235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8BB8FC7-26C5-435C-A35D-D5EB60D03E04}" type="datetimeFigureOut">
              <a:rPr lang="en-IL" smtClean="0"/>
              <a:t>23/01/2024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023883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B8BB8FC7-26C5-435C-A35D-D5EB60D03E04}" type="datetimeFigureOut">
              <a:rPr lang="en-IL" smtClean="0"/>
              <a:t>23/01/2024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536301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B8BB8FC7-26C5-435C-A35D-D5EB60D03E04}" type="datetimeFigureOut">
              <a:rPr lang="en-IL" smtClean="0"/>
              <a:t>23/01/2024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707035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B8BB8FC7-26C5-435C-A35D-D5EB60D03E04}" type="datetimeFigureOut">
              <a:rPr lang="en-IL" smtClean="0"/>
              <a:t>23/01/2024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193569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29842" y="2505075"/>
            <a:ext cx="3868340"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4629150" y="2505075"/>
            <a:ext cx="3887391"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B8BB8FC7-26C5-435C-A35D-D5EB60D03E04}" type="datetimeFigureOut">
              <a:rPr lang="en-IL" smtClean="0"/>
              <a:t>23/01/2024</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3219872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B8BB8FC7-26C5-435C-A35D-D5EB60D03E04}" type="datetimeFigureOut">
              <a:rPr lang="en-IL" smtClean="0"/>
              <a:t>23/01/2024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163330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B8FC7-26C5-435C-A35D-D5EB60D03E04}" type="datetimeFigureOut">
              <a:rPr lang="en-IL" smtClean="0"/>
              <a:t>23/01/2024</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087913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8BB8FC7-26C5-435C-A35D-D5EB60D03E04}" type="datetimeFigureOut">
              <a:rPr lang="en-IL" smtClean="0"/>
              <a:t>23/01/2024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592075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B8BB8FC7-26C5-435C-A35D-D5EB60D03E04}" type="datetimeFigureOut">
              <a:rPr lang="en-IL" smtClean="0"/>
              <a:t>23/01/2024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D2C16375-CE96-4A61-92CB-1333DA67E21B}" type="slidenum">
              <a:rPr lang="en-IL" smtClean="0"/>
              <a:t>‹#›</a:t>
            </a:fld>
            <a:endParaRPr lang="en-IL"/>
          </a:p>
        </p:txBody>
      </p:sp>
    </p:spTree>
    <p:extLst>
      <p:ext uri="{BB962C8B-B14F-4D97-AF65-F5344CB8AC3E}">
        <p14:creationId xmlns:p14="http://schemas.microsoft.com/office/powerpoint/2010/main" val="2271476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BB8FC7-26C5-435C-A35D-D5EB60D03E04}" type="datetimeFigureOut">
              <a:rPr lang="en-IL" smtClean="0"/>
              <a:t>23/01/2024</a:t>
            </a:fld>
            <a:endParaRPr lang="en-IL"/>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16375-CE96-4A61-92CB-1333DA67E21B}" type="slidenum">
              <a:rPr lang="en-IL" smtClean="0"/>
              <a:t>‹#›</a:t>
            </a:fld>
            <a:endParaRPr lang="en-IL"/>
          </a:p>
        </p:txBody>
      </p:sp>
    </p:spTree>
    <p:extLst>
      <p:ext uri="{BB962C8B-B14F-4D97-AF65-F5344CB8AC3E}">
        <p14:creationId xmlns:p14="http://schemas.microsoft.com/office/powerpoint/2010/main" val="42592749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8.jpe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0.pn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5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statdistributions.com/t/?p=0.1&amp;df=12&amp;tail=2"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png"/><Relationship Id="rId7"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2.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An illustration of people composing a bell curve, or the normal distribution of data.">
            <a:extLst>
              <a:ext uri="{FF2B5EF4-FFF2-40B4-BE49-F238E27FC236}">
                <a16:creationId xmlns:a16="http://schemas.microsoft.com/office/drawing/2014/main" id="{8E3F37A7-CA8D-C245-8EAC-4511260C68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41" b="9088"/>
          <a:stretch/>
        </p:blipFill>
        <p:spPr bwMode="auto">
          <a:xfrm>
            <a:off x="4557209" y="4741389"/>
            <a:ext cx="4310743" cy="1997195"/>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807E196B-A414-4075-9FFD-B73AF7F0F7F6}"/>
              </a:ext>
            </a:extLst>
          </p:cNvPr>
          <p:cNvSpPr>
            <a:spLocks noGrp="1"/>
          </p:cNvSpPr>
          <p:nvPr>
            <p:ph type="ctrTitle"/>
          </p:nvPr>
        </p:nvSpPr>
        <p:spPr>
          <a:xfrm>
            <a:off x="566927" y="1431235"/>
            <a:ext cx="7980565" cy="2744379"/>
          </a:xfrm>
        </p:spPr>
        <p:txBody>
          <a:bodyPr anchor="b">
            <a:normAutofit/>
          </a:bodyPr>
          <a:lstStyle/>
          <a:p>
            <a:r>
              <a:rPr lang="en-US" sz="5400" b="1" dirty="0">
                <a:solidFill>
                  <a:schemeClr val="tx2"/>
                </a:solidFill>
              </a:rPr>
              <a:t>Tutorial 2</a:t>
            </a:r>
            <a:br>
              <a:rPr lang="en-US" sz="5400" dirty="0">
                <a:solidFill>
                  <a:schemeClr val="tx2"/>
                </a:solidFill>
              </a:rPr>
            </a:br>
            <a:r>
              <a:rPr lang="en-US" sz="4400" dirty="0">
                <a:solidFill>
                  <a:schemeClr val="tx2"/>
                </a:solidFill>
              </a:rPr>
              <a:t>Statistics</a:t>
            </a:r>
            <a:br>
              <a:rPr lang="en-IL" sz="5400" b="1" dirty="0">
                <a:solidFill>
                  <a:schemeClr val="tx2"/>
                </a:solidFill>
              </a:rPr>
            </a:br>
            <a:endParaRPr lang="en-IL" sz="5400" dirty="0">
              <a:solidFill>
                <a:schemeClr val="tx2"/>
              </a:solidFill>
            </a:endParaRPr>
          </a:p>
        </p:txBody>
      </p:sp>
      <p:sp>
        <p:nvSpPr>
          <p:cNvPr id="3" name="כותרת משנה 2">
            <a:extLst>
              <a:ext uri="{FF2B5EF4-FFF2-40B4-BE49-F238E27FC236}">
                <a16:creationId xmlns:a16="http://schemas.microsoft.com/office/drawing/2014/main" id="{6D78004C-859C-428E-AF3C-76956C1FC877}"/>
              </a:ext>
            </a:extLst>
          </p:cNvPr>
          <p:cNvSpPr>
            <a:spLocks noGrp="1"/>
          </p:cNvSpPr>
          <p:nvPr>
            <p:ph type="subTitle" idx="1"/>
          </p:nvPr>
        </p:nvSpPr>
        <p:spPr>
          <a:xfrm>
            <a:off x="1135590" y="4171528"/>
            <a:ext cx="6872818" cy="450447"/>
          </a:xfrm>
        </p:spPr>
        <p:txBody>
          <a:bodyPr anchor="ctr">
            <a:normAutofit/>
          </a:bodyPr>
          <a:lstStyle/>
          <a:p>
            <a:r>
              <a:rPr lang="en-IL" b="1" dirty="0">
                <a:solidFill>
                  <a:schemeClr val="tx2"/>
                </a:solidFill>
              </a:rPr>
              <a:t>Almog Angel</a:t>
            </a:r>
          </a:p>
        </p:txBody>
      </p:sp>
      <p:grpSp>
        <p:nvGrpSpPr>
          <p:cNvPr id="21" name="Group 20">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7257560" y="0"/>
            <a:ext cx="1886211" cy="2174333"/>
            <a:chOff x="-305" y="-4155"/>
            <a:chExt cx="2514948" cy="2174333"/>
          </a:xfrm>
        </p:grpSpPr>
        <p:sp>
          <p:nvSpPr>
            <p:cNvPr id="22" name="Freeform: Shape 21">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228" y="4322879"/>
            <a:ext cx="2533818" cy="2535121"/>
            <a:chOff x="-305" y="-1"/>
            <a:chExt cx="3832880" cy="2876136"/>
          </a:xfrm>
        </p:grpSpPr>
        <p:sp>
          <p:nvSpPr>
            <p:cNvPr id="28" name="Freeform: Shape 27">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A07DE747-9D0C-E747-A833-993BF524D360}"/>
              </a:ext>
            </a:extLst>
          </p:cNvPr>
          <p:cNvSpPr txBox="1"/>
          <p:nvPr/>
        </p:nvSpPr>
        <p:spPr>
          <a:xfrm>
            <a:off x="176931" y="247972"/>
            <a:ext cx="6740704" cy="369332"/>
          </a:xfrm>
          <a:prstGeom prst="rect">
            <a:avLst/>
          </a:prstGeom>
          <a:noFill/>
        </p:spPr>
        <p:txBody>
          <a:bodyPr wrap="square">
            <a:spAutoFit/>
          </a:bodyPr>
          <a:lstStyle/>
          <a:p>
            <a:r>
              <a:rPr lang="he-IL" sz="1800" b="1" dirty="0" err="1">
                <a:solidFill>
                  <a:schemeClr val="tx2"/>
                </a:solidFill>
              </a:rPr>
              <a:t>D</a:t>
            </a:r>
            <a:r>
              <a:rPr lang="en-US" sz="1800" b="1" dirty="0">
                <a:solidFill>
                  <a:schemeClr val="tx2"/>
                </a:solidFill>
              </a:rPr>
              <a:t>r. </a:t>
            </a:r>
            <a:r>
              <a:rPr lang="en-US" sz="1800" b="1" dirty="0" err="1">
                <a:solidFill>
                  <a:schemeClr val="tx2"/>
                </a:solidFill>
              </a:rPr>
              <a:t>Dvir</a:t>
            </a:r>
            <a:r>
              <a:rPr lang="en-US" sz="1800" b="1" dirty="0">
                <a:solidFill>
                  <a:schemeClr val="tx2"/>
                </a:solidFill>
              </a:rPr>
              <a:t> Aran - Introduction to </a:t>
            </a:r>
            <a:r>
              <a:rPr lang="en-US" b="1" dirty="0">
                <a:solidFill>
                  <a:schemeClr val="tx2"/>
                </a:solidFill>
              </a:rPr>
              <a:t>Bioinformatics (236523) Winter 2023-4</a:t>
            </a:r>
            <a:endParaRPr lang="en-IL" dirty="0"/>
          </a:p>
        </p:txBody>
      </p:sp>
    </p:spTree>
    <p:extLst>
      <p:ext uri="{BB962C8B-B14F-4D97-AF65-F5344CB8AC3E}">
        <p14:creationId xmlns:p14="http://schemas.microsoft.com/office/powerpoint/2010/main" val="309075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Soccer Player in a Blue T-shirt Running with the Ball. Vector Illustration  in Flat Cartoon Style. Stock Vector - Illustration of football, isolated:  162610214">
            <a:extLst>
              <a:ext uri="{FF2B5EF4-FFF2-40B4-BE49-F238E27FC236}">
                <a16:creationId xmlns:a16="http://schemas.microsoft.com/office/drawing/2014/main" id="{5A1BF8B8-F1DA-BF9C-2A76-A5566A1F3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9" y="2710221"/>
            <a:ext cx="1593114" cy="1593114"/>
          </a:xfrm>
          <a:prstGeom prst="rect">
            <a:avLst/>
          </a:prstGeom>
          <a:noFill/>
          <a:extLst>
            <a:ext uri="{909E8E84-426E-40DD-AFC4-6F175D3DCCD1}">
              <a14:hiddenFill xmlns:a14="http://schemas.microsoft.com/office/drawing/2010/main">
                <a:solidFill>
                  <a:srgbClr val="FFFFFF"/>
                </a:solidFill>
              </a14:hiddenFill>
            </a:ext>
          </a:extLst>
        </p:spPr>
      </p:pic>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49" name="TextBox 48">
            <a:extLst>
              <a:ext uri="{FF2B5EF4-FFF2-40B4-BE49-F238E27FC236}">
                <a16:creationId xmlns:a16="http://schemas.microsoft.com/office/drawing/2014/main" id="{37AD5535-BF99-1C45-BAED-14AF5E9F8CA3}"/>
              </a:ext>
            </a:extLst>
          </p:cNvPr>
          <p:cNvSpPr txBox="1"/>
          <p:nvPr/>
        </p:nvSpPr>
        <p:spPr>
          <a:xfrm>
            <a:off x="1764796" y="2889832"/>
            <a:ext cx="1544448" cy="338554"/>
          </a:xfrm>
          <a:prstGeom prst="rect">
            <a:avLst/>
          </a:prstGeom>
          <a:noFill/>
        </p:spPr>
        <p:txBody>
          <a:bodyPr wrap="square">
            <a:spAutoFit/>
          </a:bodyPr>
          <a:lstStyle/>
          <a:p>
            <a:r>
              <a:rPr lang="en-US" sz="1600" dirty="0">
                <a:solidFill>
                  <a:schemeClr val="tx2"/>
                </a:solidFill>
              </a:rPr>
              <a:t>Sample (n=45)</a:t>
            </a:r>
            <a:endParaRPr lang="en-IL" sz="1600" dirty="0"/>
          </a:p>
        </p:txBody>
      </p:sp>
      <p:sp>
        <p:nvSpPr>
          <p:cNvPr id="52" name="Rectangle 51">
            <a:extLst>
              <a:ext uri="{FF2B5EF4-FFF2-40B4-BE49-F238E27FC236}">
                <a16:creationId xmlns:a16="http://schemas.microsoft.com/office/drawing/2014/main" id="{F8F1EC98-8A5C-F242-90CD-2945C3782C59}"/>
              </a:ext>
            </a:extLst>
          </p:cNvPr>
          <p:cNvSpPr/>
          <p:nvPr/>
        </p:nvSpPr>
        <p:spPr>
          <a:xfrm>
            <a:off x="1091681" y="5983940"/>
            <a:ext cx="5037885" cy="369332"/>
          </a:xfrm>
          <a:prstGeom prst="rect">
            <a:avLst/>
          </a:prstGeom>
          <a:solidFill>
            <a:srgbClr val="0070C0">
              <a:alpha val="435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TextBox 53">
            <a:extLst>
              <a:ext uri="{FF2B5EF4-FFF2-40B4-BE49-F238E27FC236}">
                <a16:creationId xmlns:a16="http://schemas.microsoft.com/office/drawing/2014/main" id="{75CF5F90-0FDB-294B-B768-374AB150C02B}"/>
              </a:ext>
            </a:extLst>
          </p:cNvPr>
          <p:cNvSpPr txBox="1"/>
          <p:nvPr/>
        </p:nvSpPr>
        <p:spPr>
          <a:xfrm>
            <a:off x="1122597" y="5981485"/>
            <a:ext cx="5129769" cy="369332"/>
          </a:xfrm>
          <a:prstGeom prst="rect">
            <a:avLst/>
          </a:prstGeom>
          <a:noFill/>
        </p:spPr>
        <p:txBody>
          <a:bodyPr wrap="square">
            <a:spAutoFit/>
          </a:bodyPr>
          <a:lstStyle/>
          <a:p>
            <a:r>
              <a:rPr lang="en-US" dirty="0">
                <a:solidFill>
                  <a:schemeClr val="tx2"/>
                </a:solidFill>
              </a:rPr>
              <a:t>194, 188, 210, 186, 175, 198, 214, 197, 190, 178, …</a:t>
            </a:r>
            <a:endParaRPr lang="en-US" sz="1800" dirty="0">
              <a:solidFill>
                <a:schemeClr val="tx2"/>
              </a:solidFill>
            </a:endParaRPr>
          </a:p>
        </p:txBody>
      </p:sp>
      <p:sp>
        <p:nvSpPr>
          <p:cNvPr id="56" name="TextBox 55">
            <a:extLst>
              <a:ext uri="{FF2B5EF4-FFF2-40B4-BE49-F238E27FC236}">
                <a16:creationId xmlns:a16="http://schemas.microsoft.com/office/drawing/2014/main" id="{487D5E41-E0BC-544D-B188-BDF230667401}"/>
              </a:ext>
            </a:extLst>
          </p:cNvPr>
          <p:cNvSpPr txBox="1"/>
          <p:nvPr/>
        </p:nvSpPr>
        <p:spPr>
          <a:xfrm>
            <a:off x="1764796" y="3189172"/>
            <a:ext cx="3084417" cy="646331"/>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2"/>
                </a:solidFill>
              </a:rPr>
              <a:t>X̄ = </a:t>
            </a:r>
            <a:r>
              <a:rPr lang="en-US" b="1" dirty="0">
                <a:solidFill>
                  <a:srgbClr val="FF0000"/>
                </a:solidFill>
              </a:rPr>
              <a:t>174.8</a:t>
            </a:r>
          </a:p>
          <a:p>
            <a:pPr marL="285750" indent="-285750">
              <a:buFont typeface="Arial" panose="020B0604020202020204" pitchFamily="34" charset="0"/>
              <a:buChar char="•"/>
            </a:pPr>
            <a:r>
              <a:rPr lang="en-US" b="1" dirty="0">
                <a:solidFill>
                  <a:schemeClr val="tx2"/>
                </a:solidFill>
              </a:rPr>
              <a:t>S</a:t>
            </a:r>
            <a:r>
              <a:rPr lang="en-US" b="1" baseline="30000" dirty="0">
                <a:solidFill>
                  <a:schemeClr val="tx2"/>
                </a:solidFill>
              </a:rPr>
              <a:t>2 </a:t>
            </a:r>
            <a:r>
              <a:rPr lang="en-US" b="1" dirty="0">
                <a:solidFill>
                  <a:schemeClr val="tx2"/>
                </a:solidFill>
              </a:rPr>
              <a:t>= 155.51</a:t>
            </a:r>
          </a:p>
        </p:txBody>
      </p:sp>
      <p:sp>
        <p:nvSpPr>
          <p:cNvPr id="68" name="TextBox 67">
            <a:extLst>
              <a:ext uri="{FF2B5EF4-FFF2-40B4-BE49-F238E27FC236}">
                <a16:creationId xmlns:a16="http://schemas.microsoft.com/office/drawing/2014/main" id="{A7812AA4-14F2-2F46-9736-DB23F0C99705}"/>
              </a:ext>
            </a:extLst>
          </p:cNvPr>
          <p:cNvSpPr txBox="1"/>
          <p:nvPr/>
        </p:nvSpPr>
        <p:spPr>
          <a:xfrm>
            <a:off x="1961770" y="4976330"/>
            <a:ext cx="1544448" cy="338554"/>
          </a:xfrm>
          <a:prstGeom prst="rect">
            <a:avLst/>
          </a:prstGeom>
          <a:noFill/>
        </p:spPr>
        <p:txBody>
          <a:bodyPr wrap="square">
            <a:spAutoFit/>
          </a:bodyPr>
          <a:lstStyle/>
          <a:p>
            <a:r>
              <a:rPr lang="en-US" sz="1600" dirty="0">
                <a:solidFill>
                  <a:schemeClr val="tx2"/>
                </a:solidFill>
              </a:rPr>
              <a:t>Sample (n=38)</a:t>
            </a:r>
            <a:endParaRPr lang="en-IL" sz="1600" dirty="0"/>
          </a:p>
        </p:txBody>
      </p:sp>
      <p:sp>
        <p:nvSpPr>
          <p:cNvPr id="69" name="TextBox 68">
            <a:extLst>
              <a:ext uri="{FF2B5EF4-FFF2-40B4-BE49-F238E27FC236}">
                <a16:creationId xmlns:a16="http://schemas.microsoft.com/office/drawing/2014/main" id="{7013244F-4A56-DD4C-A6A8-C955FAF70E46}"/>
              </a:ext>
            </a:extLst>
          </p:cNvPr>
          <p:cNvSpPr txBox="1"/>
          <p:nvPr/>
        </p:nvSpPr>
        <p:spPr>
          <a:xfrm>
            <a:off x="1823780" y="5263213"/>
            <a:ext cx="3031766" cy="646331"/>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2"/>
                </a:solidFill>
              </a:rPr>
              <a:t>X̄ = </a:t>
            </a:r>
            <a:r>
              <a:rPr lang="en-US" b="1" dirty="0">
                <a:solidFill>
                  <a:srgbClr val="FF0000"/>
                </a:solidFill>
              </a:rPr>
              <a:t>193</a:t>
            </a:r>
          </a:p>
          <a:p>
            <a:pPr marL="285750" indent="-285750">
              <a:buFont typeface="Arial" panose="020B0604020202020204" pitchFamily="34" charset="0"/>
              <a:buChar char="•"/>
            </a:pPr>
            <a:r>
              <a:rPr lang="en-US" b="1" dirty="0">
                <a:solidFill>
                  <a:schemeClr val="tx2"/>
                </a:solidFill>
              </a:rPr>
              <a:t>S</a:t>
            </a:r>
            <a:r>
              <a:rPr lang="en-US" b="1" baseline="30000" dirty="0">
                <a:solidFill>
                  <a:schemeClr val="tx2"/>
                </a:solidFill>
              </a:rPr>
              <a:t>2 </a:t>
            </a:r>
            <a:r>
              <a:rPr lang="en-US" b="1" dirty="0">
                <a:solidFill>
                  <a:schemeClr val="tx2"/>
                </a:solidFill>
              </a:rPr>
              <a:t>= 156</a:t>
            </a:r>
          </a:p>
        </p:txBody>
      </p:sp>
      <p:sp>
        <p:nvSpPr>
          <p:cNvPr id="70" name="Rectangle 69">
            <a:extLst>
              <a:ext uri="{FF2B5EF4-FFF2-40B4-BE49-F238E27FC236}">
                <a16:creationId xmlns:a16="http://schemas.microsoft.com/office/drawing/2014/main" id="{C52A852B-AD0F-3143-8236-0974143E8215}"/>
              </a:ext>
            </a:extLst>
          </p:cNvPr>
          <p:cNvSpPr/>
          <p:nvPr/>
        </p:nvSpPr>
        <p:spPr>
          <a:xfrm>
            <a:off x="1091682" y="3934003"/>
            <a:ext cx="5037884" cy="369332"/>
          </a:xfrm>
          <a:prstGeom prst="rect">
            <a:avLst/>
          </a:prstGeom>
          <a:solidFill>
            <a:srgbClr val="0070C0">
              <a:alpha val="435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1" name="TextBox 70">
            <a:extLst>
              <a:ext uri="{FF2B5EF4-FFF2-40B4-BE49-F238E27FC236}">
                <a16:creationId xmlns:a16="http://schemas.microsoft.com/office/drawing/2014/main" id="{D31B6051-9DA2-7C4C-BB15-B1D55CE82A1D}"/>
              </a:ext>
            </a:extLst>
          </p:cNvPr>
          <p:cNvSpPr txBox="1"/>
          <p:nvPr/>
        </p:nvSpPr>
        <p:spPr>
          <a:xfrm>
            <a:off x="1119593" y="3936458"/>
            <a:ext cx="5530986" cy="369332"/>
          </a:xfrm>
          <a:prstGeom prst="rect">
            <a:avLst/>
          </a:prstGeom>
          <a:noFill/>
        </p:spPr>
        <p:txBody>
          <a:bodyPr wrap="square">
            <a:spAutoFit/>
          </a:bodyPr>
          <a:lstStyle/>
          <a:p>
            <a:r>
              <a:rPr lang="en-US" dirty="0">
                <a:solidFill>
                  <a:schemeClr val="tx2"/>
                </a:solidFill>
              </a:rPr>
              <a:t>165, 173, 161, 177, 171, 194, 165, 178, 166, 198, …</a:t>
            </a:r>
            <a:endParaRPr lang="en-US" sz="1800" dirty="0">
              <a:solidFill>
                <a:schemeClr val="tx2"/>
              </a:solidFill>
            </a:endParaRPr>
          </a:p>
        </p:txBody>
      </p:sp>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Inferential statistics - </a:t>
            </a:r>
            <a:r>
              <a:rPr lang="en-US" sz="2400" dirty="0">
                <a:solidFill>
                  <a:schemeClr val="tx2"/>
                </a:solidFill>
              </a:rPr>
              <a:t>hypothesis testing</a:t>
            </a:r>
          </a:p>
        </p:txBody>
      </p:sp>
      <p:pic>
        <p:nvPicPr>
          <p:cNvPr id="14344" name="Picture 8" descr="Basketball Court Icon, PNG, 512x512px, Basketball Court, Area, Basketball,  Brand, Court Download Free">
            <a:extLst>
              <a:ext uri="{FF2B5EF4-FFF2-40B4-BE49-F238E27FC236}">
                <a16:creationId xmlns:a16="http://schemas.microsoft.com/office/drawing/2014/main" id="{D2898FC2-0FDE-B04D-8F39-C426BF1697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84" t="15961" r="19050" b="15718"/>
          <a:stretch/>
        </p:blipFill>
        <p:spPr bwMode="auto">
          <a:xfrm>
            <a:off x="3868121" y="4999953"/>
            <a:ext cx="1263636" cy="8768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6B25453-1C7D-A343-BB5F-6BC8AA3449A8}"/>
              </a:ext>
            </a:extLst>
          </p:cNvPr>
          <p:cNvPicPr>
            <a:picLocks noChangeAspect="1"/>
          </p:cNvPicPr>
          <p:nvPr/>
        </p:nvPicPr>
        <p:blipFill>
          <a:blip r:embed="rId5"/>
          <a:stretch>
            <a:fillRect/>
          </a:stretch>
        </p:blipFill>
        <p:spPr>
          <a:xfrm>
            <a:off x="3687482" y="2765837"/>
            <a:ext cx="1205055" cy="993177"/>
          </a:xfrm>
          <a:prstGeom prst="rect">
            <a:avLst/>
          </a:prstGeom>
        </p:spPr>
      </p:pic>
      <p:pic>
        <p:nvPicPr>
          <p:cNvPr id="22" name="Picture 4">
            <a:extLst>
              <a:ext uri="{FF2B5EF4-FFF2-40B4-BE49-F238E27FC236}">
                <a16:creationId xmlns:a16="http://schemas.microsoft.com/office/drawing/2014/main" id="{3AD8A77F-EC37-1947-BB32-4306D10F35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7AA43A1B-C46F-A641-A78A-481BA71B9C22}"/>
              </a:ext>
            </a:extLst>
          </p:cNvPr>
          <p:cNvSpPr txBox="1"/>
          <p:nvPr/>
        </p:nvSpPr>
        <p:spPr>
          <a:xfrm>
            <a:off x="7240709" y="32460"/>
            <a:ext cx="1852015" cy="954107"/>
          </a:xfrm>
          <a:prstGeom prst="rect">
            <a:avLst/>
          </a:prstGeom>
          <a:noFill/>
        </p:spPr>
        <p:txBody>
          <a:bodyPr wrap="square">
            <a:spAutoFit/>
          </a:bodyPr>
          <a:lstStyle/>
          <a:p>
            <a:r>
              <a:rPr lang="en-US" sz="1400" b="1" dirty="0">
                <a:solidFill>
                  <a:schemeClr val="bg1"/>
                </a:solidFill>
              </a:rPr>
              <a:t>X̄ = sample mean</a:t>
            </a:r>
          </a:p>
          <a:p>
            <a:r>
              <a:rPr lang="el-GR" sz="1400" b="1" dirty="0">
                <a:solidFill>
                  <a:schemeClr val="bg1"/>
                </a:solidFill>
              </a:rPr>
              <a:t>μ</a:t>
            </a:r>
            <a:r>
              <a:rPr lang="en-US" sz="1400" b="1" dirty="0">
                <a:solidFill>
                  <a:schemeClr val="bg1"/>
                </a:solidFill>
              </a:rPr>
              <a:t> = population mean</a:t>
            </a:r>
          </a:p>
          <a:p>
            <a:r>
              <a:rPr lang="en-US" sz="1400" b="1" dirty="0">
                <a:solidFill>
                  <a:schemeClr val="bg1"/>
                </a:solidFill>
              </a:rPr>
              <a:t>S = sample SD</a:t>
            </a:r>
          </a:p>
          <a:p>
            <a:r>
              <a:rPr lang="en-US" sz="1400" b="1" dirty="0">
                <a:solidFill>
                  <a:schemeClr val="bg1"/>
                </a:solidFill>
              </a:rPr>
              <a:t>S</a:t>
            </a:r>
            <a:r>
              <a:rPr lang="en-US" sz="1400" b="1" baseline="30000" dirty="0">
                <a:solidFill>
                  <a:schemeClr val="bg1"/>
                </a:solidFill>
              </a:rPr>
              <a:t>2</a:t>
            </a:r>
            <a:r>
              <a:rPr lang="en-US" sz="1400" b="1" dirty="0">
                <a:solidFill>
                  <a:schemeClr val="bg1"/>
                </a:solidFill>
              </a:rPr>
              <a:t> = sample variance</a:t>
            </a:r>
          </a:p>
        </p:txBody>
      </p:sp>
      <p:pic>
        <p:nvPicPr>
          <p:cNvPr id="3074" name="Picture 2" descr="Basketball Player Cartoon PNG &amp; SVG Design For T-Shirts">
            <a:extLst>
              <a:ext uri="{FF2B5EF4-FFF2-40B4-BE49-F238E27FC236}">
                <a16:creationId xmlns:a16="http://schemas.microsoft.com/office/drawing/2014/main" id="{8EE20D67-A331-D124-028E-1B8BFF615F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388" y="4788966"/>
            <a:ext cx="1633791" cy="16337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te friendly kawaii alien cartoon character vector illustration Stock  Vector | Adobe Stock">
            <a:extLst>
              <a:ext uri="{FF2B5EF4-FFF2-40B4-BE49-F238E27FC236}">
                <a16:creationId xmlns:a16="http://schemas.microsoft.com/office/drawing/2014/main" id="{E04641EF-70BC-03BF-E21B-75A569E74736}"/>
              </a:ext>
            </a:extLst>
          </p:cNvPr>
          <p:cNvPicPr>
            <a:picLocks noChangeAspect="1" noChangeArrowheads="1"/>
          </p:cNvPicPr>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449008" y="685600"/>
            <a:ext cx="1205055" cy="17818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84B1830-6B13-A534-1078-CC1512B911EE}"/>
              </a:ext>
            </a:extLst>
          </p:cNvPr>
          <p:cNvPicPr>
            <a:picLocks noChangeAspect="1"/>
          </p:cNvPicPr>
          <p:nvPr/>
        </p:nvPicPr>
        <p:blipFill>
          <a:blip r:embed="rId5"/>
          <a:stretch>
            <a:fillRect/>
          </a:stretch>
        </p:blipFill>
        <p:spPr>
          <a:xfrm>
            <a:off x="3087665" y="1832359"/>
            <a:ext cx="560154" cy="461665"/>
          </a:xfrm>
          <a:prstGeom prst="rect">
            <a:avLst/>
          </a:prstGeom>
        </p:spPr>
      </p:pic>
      <p:sp>
        <p:nvSpPr>
          <p:cNvPr id="6" name="TextBox 5">
            <a:extLst>
              <a:ext uri="{FF2B5EF4-FFF2-40B4-BE49-F238E27FC236}">
                <a16:creationId xmlns:a16="http://schemas.microsoft.com/office/drawing/2014/main" id="{A9B382A4-FAD0-7B6D-C217-C0D61610096B}"/>
              </a:ext>
            </a:extLst>
          </p:cNvPr>
          <p:cNvSpPr txBox="1"/>
          <p:nvPr/>
        </p:nvSpPr>
        <p:spPr>
          <a:xfrm>
            <a:off x="3583251" y="1818056"/>
            <a:ext cx="364202" cy="523220"/>
          </a:xfrm>
          <a:prstGeom prst="rect">
            <a:avLst/>
          </a:prstGeom>
          <a:noFill/>
        </p:spPr>
        <p:txBody>
          <a:bodyPr wrap="none" rtlCol="0">
            <a:spAutoFit/>
          </a:bodyPr>
          <a:lstStyle/>
          <a:p>
            <a:r>
              <a:rPr lang="en-IL" sz="2800" b="1" dirty="0"/>
              <a:t>&lt;</a:t>
            </a:r>
          </a:p>
        </p:txBody>
      </p:sp>
      <p:pic>
        <p:nvPicPr>
          <p:cNvPr id="7" name="Picture 8" descr="Basketball Court Icon, PNG, 512x512px, Basketball Court, Area, Basketball,  Brand, Court Download Free">
            <a:extLst>
              <a:ext uri="{FF2B5EF4-FFF2-40B4-BE49-F238E27FC236}">
                <a16:creationId xmlns:a16="http://schemas.microsoft.com/office/drawing/2014/main" id="{A64F6172-B2E8-991E-B552-7303231546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84" t="15961" r="19050" b="15718"/>
          <a:stretch/>
        </p:blipFill>
        <p:spPr bwMode="auto">
          <a:xfrm>
            <a:off x="3935168" y="1857384"/>
            <a:ext cx="629238" cy="43664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90994B-7F28-A96D-0631-F865C52C7B54}"/>
              </a:ext>
            </a:extLst>
          </p:cNvPr>
          <p:cNvSpPr txBox="1"/>
          <p:nvPr/>
        </p:nvSpPr>
        <p:spPr>
          <a:xfrm>
            <a:off x="1493844" y="727008"/>
            <a:ext cx="421910" cy="707886"/>
          </a:xfrm>
          <a:prstGeom prst="rect">
            <a:avLst/>
          </a:prstGeom>
          <a:noFill/>
        </p:spPr>
        <p:txBody>
          <a:bodyPr wrap="none" rtlCol="0">
            <a:spAutoFit/>
          </a:bodyPr>
          <a:lstStyle/>
          <a:p>
            <a:r>
              <a:rPr lang="en-IL" sz="4000" b="1" dirty="0"/>
              <a:t>?</a:t>
            </a:r>
          </a:p>
        </p:txBody>
      </p:sp>
      <p:sp>
        <p:nvSpPr>
          <p:cNvPr id="10" name="TextBox 9">
            <a:extLst>
              <a:ext uri="{FF2B5EF4-FFF2-40B4-BE49-F238E27FC236}">
                <a16:creationId xmlns:a16="http://schemas.microsoft.com/office/drawing/2014/main" id="{3CC28166-2EF5-97D9-743C-A68AA11F5ECE}"/>
              </a:ext>
            </a:extLst>
          </p:cNvPr>
          <p:cNvSpPr txBox="1"/>
          <p:nvPr/>
        </p:nvSpPr>
        <p:spPr>
          <a:xfrm>
            <a:off x="1973083" y="818526"/>
            <a:ext cx="4793672" cy="923330"/>
          </a:xfrm>
          <a:prstGeom prst="rect">
            <a:avLst/>
          </a:prstGeom>
          <a:noFill/>
        </p:spPr>
        <p:txBody>
          <a:bodyPr wrap="square">
            <a:spAutoFit/>
          </a:bodyPr>
          <a:lstStyle/>
          <a:p>
            <a:r>
              <a:rPr lang="en-US" dirty="0">
                <a:solidFill>
                  <a:schemeClr val="tx2"/>
                </a:solidFill>
              </a:rPr>
              <a:t>Humans living in a small wooden floored court are taller than those living in a green rectangular-shaped grass field.</a:t>
            </a:r>
          </a:p>
        </p:txBody>
      </p:sp>
    </p:spTree>
    <p:extLst>
      <p:ext uri="{BB962C8B-B14F-4D97-AF65-F5344CB8AC3E}">
        <p14:creationId xmlns:p14="http://schemas.microsoft.com/office/powerpoint/2010/main" val="4107630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500"/>
                                        <p:tgtEl>
                                          <p:spTgt spid="30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500"/>
                                        <p:tgtEl>
                                          <p:spTgt spid="69"/>
                                        </p:tgtEl>
                                      </p:cBhvr>
                                    </p:animEffect>
                                  </p:childTnLst>
                                </p:cTn>
                              </p:par>
                              <p:par>
                                <p:cTn id="37" presetID="10" presetClass="entr" presetSubtype="0" fill="hold" nodeType="withEffect">
                                  <p:stCondLst>
                                    <p:cond delay="0"/>
                                  </p:stCondLst>
                                  <p:childTnLst>
                                    <p:set>
                                      <p:cBhvr>
                                        <p:cTn id="38" dur="1" fill="hold">
                                          <p:stCondLst>
                                            <p:cond delay="0"/>
                                          </p:stCondLst>
                                        </p:cTn>
                                        <p:tgtEl>
                                          <p:spTgt spid="14344"/>
                                        </p:tgtEl>
                                        <p:attrNameLst>
                                          <p:attrName>style.visibility</p:attrName>
                                        </p:attrNameLst>
                                      </p:cBhvr>
                                      <p:to>
                                        <p:strVal val="visible"/>
                                      </p:to>
                                    </p:set>
                                    <p:animEffect transition="in" filter="fade">
                                      <p:cBhvr>
                                        <p:cTn id="39" dur="500"/>
                                        <p:tgtEl>
                                          <p:spTgt spid="14344"/>
                                        </p:tgtEl>
                                      </p:cBhvr>
                                    </p:animEffect>
                                  </p:childTnLst>
                                </p:cTn>
                              </p:par>
                              <p:par>
                                <p:cTn id="40" presetID="10" presetClass="entr" presetSubtype="0" fill="hold" nodeType="withEffect">
                                  <p:stCondLst>
                                    <p:cond delay="0"/>
                                  </p:stCondLst>
                                  <p:childTnLst>
                                    <p:set>
                                      <p:cBhvr>
                                        <p:cTn id="41" dur="1" fill="hold">
                                          <p:stCondLst>
                                            <p:cond delay="0"/>
                                          </p:stCondLst>
                                        </p:cTn>
                                        <p:tgtEl>
                                          <p:spTgt spid="3074"/>
                                        </p:tgtEl>
                                        <p:attrNameLst>
                                          <p:attrName>style.visibility</p:attrName>
                                        </p:attrNameLst>
                                      </p:cBhvr>
                                      <p:to>
                                        <p:strVal val="visible"/>
                                      </p:to>
                                    </p:set>
                                    <p:animEffect transition="in" filter="fade">
                                      <p:cBhvr>
                                        <p:cTn id="4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animBg="1"/>
      <p:bldP spid="54" grpId="0"/>
      <p:bldP spid="56" grpId="0"/>
      <p:bldP spid="68" grpId="0"/>
      <p:bldP spid="69" grpId="0"/>
      <p:bldP spid="70" grpId="0" animBg="1"/>
      <p:bldP spid="7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Inferential statistics - </a:t>
            </a:r>
            <a:r>
              <a:rPr lang="en-US" sz="2400" dirty="0">
                <a:solidFill>
                  <a:schemeClr val="tx2"/>
                </a:solidFill>
              </a:rPr>
              <a:t>hypothesis testing</a:t>
            </a:r>
          </a:p>
        </p:txBody>
      </p:sp>
      <p:sp>
        <p:nvSpPr>
          <p:cNvPr id="23" name="TextBox 22">
            <a:extLst>
              <a:ext uri="{FF2B5EF4-FFF2-40B4-BE49-F238E27FC236}">
                <a16:creationId xmlns:a16="http://schemas.microsoft.com/office/drawing/2014/main" id="{5C159F80-61D7-F244-A2BD-8E7603B24FFF}"/>
              </a:ext>
            </a:extLst>
          </p:cNvPr>
          <p:cNvSpPr txBox="1"/>
          <p:nvPr/>
        </p:nvSpPr>
        <p:spPr>
          <a:xfrm>
            <a:off x="231912" y="1005600"/>
            <a:ext cx="6770388" cy="3970318"/>
          </a:xfrm>
          <a:prstGeom prst="rect">
            <a:avLst/>
          </a:prstGeom>
          <a:noFill/>
        </p:spPr>
        <p:txBody>
          <a:bodyPr wrap="square">
            <a:spAutoFit/>
          </a:bodyPr>
          <a:lstStyle/>
          <a:p>
            <a:r>
              <a:rPr lang="he-IL" b="1" dirty="0">
                <a:solidFill>
                  <a:schemeClr val="tx2"/>
                </a:solidFill>
              </a:rPr>
              <a:t>1</a:t>
            </a:r>
            <a:r>
              <a:rPr lang="en-US" b="1" dirty="0">
                <a:solidFill>
                  <a:schemeClr val="tx2"/>
                </a:solidFill>
              </a:rPr>
              <a:t>. Specify the Null Hypothesis</a:t>
            </a:r>
            <a:endParaRPr lang="he-IL" b="1" dirty="0">
              <a:solidFill>
                <a:schemeClr val="tx2"/>
              </a:solidFill>
            </a:endParaRPr>
          </a:p>
          <a:p>
            <a:pPr marL="285750" indent="-285750">
              <a:buFont typeface="Arial" panose="020B0604020202020204" pitchFamily="34" charset="0"/>
              <a:buChar char="•"/>
            </a:pPr>
            <a:r>
              <a:rPr lang="en-US" dirty="0">
                <a:solidFill>
                  <a:schemeClr val="tx2"/>
                </a:solidFill>
              </a:rPr>
              <a:t>Null hypothesis (H</a:t>
            </a:r>
            <a:r>
              <a:rPr lang="en-US" baseline="-25000" dirty="0">
                <a:solidFill>
                  <a:schemeClr val="tx2"/>
                </a:solidFill>
              </a:rPr>
              <a:t>0</a:t>
            </a:r>
            <a:r>
              <a:rPr lang="en-US" dirty="0">
                <a:solidFill>
                  <a:schemeClr val="tx2"/>
                </a:solidFill>
              </a:rPr>
              <a:t>): There is no difference in height between humans from soccer and basketball courts </a:t>
            </a:r>
          </a:p>
          <a:p>
            <a:r>
              <a:rPr lang="en-US" b="1" dirty="0">
                <a:solidFill>
                  <a:schemeClr val="tx2"/>
                </a:solidFill>
              </a:rPr>
              <a:t>2. Specify the Alternative Hypothesis</a:t>
            </a:r>
            <a:endParaRPr lang="he-IL" b="1" dirty="0">
              <a:solidFill>
                <a:schemeClr val="tx2"/>
              </a:solidFill>
            </a:endParaRPr>
          </a:p>
          <a:p>
            <a:pPr marL="285750" indent="-285750">
              <a:buFont typeface="Arial" panose="020B0604020202020204" pitchFamily="34" charset="0"/>
              <a:buChar char="•"/>
            </a:pPr>
            <a:r>
              <a:rPr lang="en-US" dirty="0">
                <a:solidFill>
                  <a:schemeClr val="tx2"/>
                </a:solidFill>
              </a:rPr>
              <a:t>Alternative hypothesis (H</a:t>
            </a:r>
            <a:r>
              <a:rPr lang="en-US" baseline="-25000" dirty="0">
                <a:solidFill>
                  <a:schemeClr val="tx2"/>
                </a:solidFill>
              </a:rPr>
              <a:t>1</a:t>
            </a:r>
            <a:r>
              <a:rPr lang="en-US" dirty="0">
                <a:solidFill>
                  <a:schemeClr val="tx2"/>
                </a:solidFill>
              </a:rPr>
              <a:t>): Humans from basketball courts are taller than human from soccer field (one side comparison)</a:t>
            </a:r>
          </a:p>
          <a:p>
            <a:pPr marL="285750" indent="-285750">
              <a:buFont typeface="Arial" panose="020B0604020202020204" pitchFamily="34" charset="0"/>
              <a:buChar char="•"/>
            </a:pPr>
            <a:r>
              <a:rPr lang="en-US" dirty="0">
                <a:solidFill>
                  <a:schemeClr val="tx2"/>
                </a:solidFill>
              </a:rPr>
              <a:t>Alternative hypothesis (H</a:t>
            </a:r>
            <a:r>
              <a:rPr lang="en-US" baseline="-25000" dirty="0">
                <a:solidFill>
                  <a:schemeClr val="tx2"/>
                </a:solidFill>
              </a:rPr>
              <a:t>1</a:t>
            </a:r>
            <a:r>
              <a:rPr lang="en-US" dirty="0">
                <a:solidFill>
                  <a:schemeClr val="tx2"/>
                </a:solidFill>
              </a:rPr>
              <a:t>): There is a difference between heights of humans from soccer and basketball courts (two sides comparison)</a:t>
            </a:r>
          </a:p>
          <a:p>
            <a:r>
              <a:rPr lang="en-US" sz="1800" b="1" dirty="0">
                <a:solidFill>
                  <a:schemeClr val="tx2"/>
                </a:solidFill>
              </a:rPr>
              <a:t>3</a:t>
            </a:r>
            <a:r>
              <a:rPr lang="en-US" b="1" dirty="0">
                <a:solidFill>
                  <a:schemeClr val="tx2"/>
                </a:solidFill>
              </a:rPr>
              <a:t>. Set the Significance Level</a:t>
            </a:r>
          </a:p>
          <a:p>
            <a:pPr marL="285750" indent="-285750">
              <a:buFont typeface="Arial" panose="020B0604020202020204" pitchFamily="34" charset="0"/>
              <a:buChar char="•"/>
            </a:pPr>
            <a:r>
              <a:rPr lang="en-US">
                <a:solidFill>
                  <a:schemeClr val="tx2"/>
                </a:solidFill>
              </a:rPr>
              <a:t>0.05 </a:t>
            </a:r>
            <a:r>
              <a:rPr lang="en-US" dirty="0">
                <a:solidFill>
                  <a:schemeClr val="tx2"/>
                </a:solidFill>
              </a:rPr>
              <a:t>(5%)</a:t>
            </a:r>
          </a:p>
          <a:p>
            <a:r>
              <a:rPr lang="en-US" b="1" dirty="0">
                <a:solidFill>
                  <a:schemeClr val="tx2"/>
                </a:solidFill>
              </a:rPr>
              <a:t>4. Calculate the Test Statistic and Corresponding P-Value</a:t>
            </a:r>
          </a:p>
          <a:p>
            <a:pPr marL="285750" indent="-285750">
              <a:buFont typeface="Arial" panose="020B0604020202020204" pitchFamily="34" charset="0"/>
              <a:buChar char="•"/>
            </a:pPr>
            <a:r>
              <a:rPr lang="en-US" dirty="0">
                <a:solidFill>
                  <a:schemeClr val="tx2"/>
                </a:solidFill>
              </a:rPr>
              <a:t>Find the right statistical test (next slide)</a:t>
            </a:r>
          </a:p>
          <a:p>
            <a:r>
              <a:rPr lang="en-US" sz="1800" b="1" dirty="0">
                <a:solidFill>
                  <a:schemeClr val="tx2"/>
                </a:solidFill>
              </a:rPr>
              <a:t>5</a:t>
            </a:r>
            <a:r>
              <a:rPr lang="en-US" b="1" dirty="0">
                <a:solidFill>
                  <a:schemeClr val="tx2"/>
                </a:solidFill>
              </a:rPr>
              <a:t>. Drawing a Conclusion</a:t>
            </a:r>
            <a:endParaRPr lang="en-US" sz="1800" b="1" dirty="0">
              <a:solidFill>
                <a:schemeClr val="tx2"/>
              </a:solidFill>
            </a:endParaRPr>
          </a:p>
        </p:txBody>
      </p:sp>
      <p:pic>
        <p:nvPicPr>
          <p:cNvPr id="27" name="Picture 4">
            <a:extLst>
              <a:ext uri="{FF2B5EF4-FFF2-40B4-BE49-F238E27FC236}">
                <a16:creationId xmlns:a16="http://schemas.microsoft.com/office/drawing/2014/main" id="{2EACAA63-7E82-9247-9934-9658B1BA8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BD6677B-8989-A348-8267-B3C04881113A}"/>
              </a:ext>
            </a:extLst>
          </p:cNvPr>
          <p:cNvSpPr txBox="1"/>
          <p:nvPr/>
        </p:nvSpPr>
        <p:spPr>
          <a:xfrm>
            <a:off x="7291985" y="5750390"/>
            <a:ext cx="1852015" cy="830997"/>
          </a:xfrm>
          <a:prstGeom prst="rect">
            <a:avLst/>
          </a:prstGeom>
          <a:noFill/>
        </p:spPr>
        <p:txBody>
          <a:bodyPr wrap="square">
            <a:spAutoFit/>
          </a:bodyPr>
          <a:lstStyle/>
          <a:p>
            <a:r>
              <a:rPr lang="en-US" sz="2400" b="1" dirty="0">
                <a:solidFill>
                  <a:schemeClr val="bg1"/>
                </a:solidFill>
              </a:rPr>
              <a:t>H</a:t>
            </a:r>
            <a:r>
              <a:rPr lang="en-US" sz="2400" b="1" baseline="-25000" dirty="0">
                <a:solidFill>
                  <a:schemeClr val="bg1"/>
                </a:solidFill>
              </a:rPr>
              <a:t>0 </a:t>
            </a:r>
            <a:r>
              <a:rPr lang="en-US" sz="2400" b="1" dirty="0">
                <a:solidFill>
                  <a:schemeClr val="bg1"/>
                </a:solidFill>
              </a:rPr>
              <a:t>: </a:t>
            </a:r>
            <a:r>
              <a:rPr lang="el-GR" sz="2400" b="1" dirty="0">
                <a:solidFill>
                  <a:schemeClr val="bg1"/>
                </a:solidFill>
              </a:rPr>
              <a:t>μ</a:t>
            </a:r>
            <a:r>
              <a:rPr lang="en-US" sz="2400" b="1" baseline="-25000" dirty="0">
                <a:solidFill>
                  <a:schemeClr val="bg1"/>
                </a:solidFill>
              </a:rPr>
              <a:t>1 </a:t>
            </a:r>
            <a:r>
              <a:rPr lang="en-US" sz="2400" b="1" dirty="0">
                <a:solidFill>
                  <a:schemeClr val="bg1"/>
                </a:solidFill>
              </a:rPr>
              <a:t>=</a:t>
            </a:r>
            <a:r>
              <a:rPr lang="he-IL" sz="2400" b="1" dirty="0">
                <a:solidFill>
                  <a:schemeClr val="bg1"/>
                </a:solidFill>
              </a:rPr>
              <a:t> </a:t>
            </a:r>
            <a:r>
              <a:rPr lang="el-GR" sz="2400" b="1" dirty="0">
                <a:solidFill>
                  <a:schemeClr val="bg1"/>
                </a:solidFill>
              </a:rPr>
              <a:t>μ</a:t>
            </a:r>
            <a:r>
              <a:rPr lang="en-US" sz="2400" b="1" baseline="-25000" dirty="0">
                <a:solidFill>
                  <a:schemeClr val="bg1"/>
                </a:solidFill>
              </a:rPr>
              <a:t>2</a:t>
            </a:r>
            <a:r>
              <a:rPr lang="en-US" sz="2400" b="1" dirty="0">
                <a:solidFill>
                  <a:schemeClr val="bg1"/>
                </a:solidFill>
              </a:rPr>
              <a:t> </a:t>
            </a:r>
          </a:p>
          <a:p>
            <a:r>
              <a:rPr lang="en-US" sz="2400" b="1" dirty="0">
                <a:solidFill>
                  <a:schemeClr val="bg1"/>
                </a:solidFill>
              </a:rPr>
              <a:t>H</a:t>
            </a:r>
            <a:r>
              <a:rPr lang="en-US" sz="2400" b="1" baseline="-25000" dirty="0">
                <a:solidFill>
                  <a:schemeClr val="bg1"/>
                </a:solidFill>
              </a:rPr>
              <a:t>1 </a:t>
            </a:r>
            <a:r>
              <a:rPr lang="en-US" sz="2400" b="1" dirty="0">
                <a:solidFill>
                  <a:schemeClr val="bg1"/>
                </a:solidFill>
              </a:rPr>
              <a:t>: </a:t>
            </a:r>
            <a:r>
              <a:rPr lang="el-GR" sz="2400" b="1" dirty="0">
                <a:solidFill>
                  <a:schemeClr val="bg1"/>
                </a:solidFill>
              </a:rPr>
              <a:t>μ</a:t>
            </a:r>
            <a:r>
              <a:rPr lang="en-US" sz="2400" b="1" baseline="-25000" dirty="0">
                <a:solidFill>
                  <a:schemeClr val="bg1"/>
                </a:solidFill>
              </a:rPr>
              <a:t>1 </a:t>
            </a:r>
            <a:r>
              <a:rPr lang="en-US" sz="2400" b="1" dirty="0">
                <a:solidFill>
                  <a:schemeClr val="bg1"/>
                </a:solidFill>
              </a:rPr>
              <a:t>&gt; </a:t>
            </a:r>
            <a:r>
              <a:rPr lang="el-GR" sz="2400" b="1" dirty="0">
                <a:solidFill>
                  <a:schemeClr val="bg1"/>
                </a:solidFill>
              </a:rPr>
              <a:t>μ</a:t>
            </a:r>
            <a:r>
              <a:rPr lang="en-US" sz="2400" b="1" baseline="-25000" dirty="0">
                <a:solidFill>
                  <a:schemeClr val="bg1"/>
                </a:solidFill>
              </a:rPr>
              <a:t>2</a:t>
            </a:r>
            <a:endParaRPr lang="en-US" sz="2400" b="1" dirty="0">
              <a:solidFill>
                <a:schemeClr val="bg1"/>
              </a:solidFill>
            </a:endParaRPr>
          </a:p>
        </p:txBody>
      </p:sp>
    </p:spTree>
    <p:extLst>
      <p:ext uri="{BB962C8B-B14F-4D97-AF65-F5344CB8AC3E}">
        <p14:creationId xmlns:p14="http://schemas.microsoft.com/office/powerpoint/2010/main" val="2768578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fade">
                                      <p:cBhvr>
                                        <p:cTn id="15" dur="500"/>
                                        <p:tgtEl>
                                          <p:spTgt spid="2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xEl>
                                              <p:pRg st="2" end="2"/>
                                            </p:txEl>
                                          </p:spTgt>
                                        </p:tgtEl>
                                        <p:attrNameLst>
                                          <p:attrName>style.visibility</p:attrName>
                                        </p:attrNameLst>
                                      </p:cBhvr>
                                      <p:to>
                                        <p:strVal val="visible"/>
                                      </p:to>
                                    </p:set>
                                    <p:animEffect transition="in" filter="fade">
                                      <p:cBhvr>
                                        <p:cTn id="20" dur="500"/>
                                        <p:tgtEl>
                                          <p:spTgt spid="2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xEl>
                                              <p:pRg st="3" end="3"/>
                                            </p:txEl>
                                          </p:spTgt>
                                        </p:tgtEl>
                                        <p:attrNameLst>
                                          <p:attrName>style.visibility</p:attrName>
                                        </p:attrNameLst>
                                      </p:cBhvr>
                                      <p:to>
                                        <p:strVal val="visible"/>
                                      </p:to>
                                    </p:set>
                                    <p:animEffect transition="in" filter="fade">
                                      <p:cBhvr>
                                        <p:cTn id="23" dur="500"/>
                                        <p:tgtEl>
                                          <p:spTgt spid="2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xEl>
                                              <p:pRg st="4" end="4"/>
                                            </p:txEl>
                                          </p:spTgt>
                                        </p:tgtEl>
                                        <p:attrNameLst>
                                          <p:attrName>style.visibility</p:attrName>
                                        </p:attrNameLst>
                                      </p:cBhvr>
                                      <p:to>
                                        <p:strVal val="visible"/>
                                      </p:to>
                                    </p:set>
                                    <p:animEffect transition="in" filter="fade">
                                      <p:cBhvr>
                                        <p:cTn id="26" dur="500"/>
                                        <p:tgtEl>
                                          <p:spTgt spid="2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xEl>
                                              <p:pRg st="5" end="5"/>
                                            </p:txEl>
                                          </p:spTgt>
                                        </p:tgtEl>
                                        <p:attrNameLst>
                                          <p:attrName>style.visibility</p:attrName>
                                        </p:attrNameLst>
                                      </p:cBhvr>
                                      <p:to>
                                        <p:strVal val="visible"/>
                                      </p:to>
                                    </p:set>
                                    <p:animEffect transition="in" filter="fade">
                                      <p:cBhvr>
                                        <p:cTn id="36" dur="500"/>
                                        <p:tgtEl>
                                          <p:spTgt spid="23">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3">
                                            <p:txEl>
                                              <p:pRg st="6" end="6"/>
                                            </p:txEl>
                                          </p:spTgt>
                                        </p:tgtEl>
                                        <p:attrNameLst>
                                          <p:attrName>style.visibility</p:attrName>
                                        </p:attrNameLst>
                                      </p:cBhvr>
                                      <p:to>
                                        <p:strVal val="visible"/>
                                      </p:to>
                                    </p:set>
                                    <p:animEffect transition="in" filter="fade">
                                      <p:cBhvr>
                                        <p:cTn id="39" dur="500"/>
                                        <p:tgtEl>
                                          <p:spTgt spid="2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xEl>
                                              <p:pRg st="7" end="7"/>
                                            </p:txEl>
                                          </p:spTgt>
                                        </p:tgtEl>
                                        <p:attrNameLst>
                                          <p:attrName>style.visibility</p:attrName>
                                        </p:attrNameLst>
                                      </p:cBhvr>
                                      <p:to>
                                        <p:strVal val="visible"/>
                                      </p:to>
                                    </p:set>
                                    <p:animEffect transition="in" filter="fade">
                                      <p:cBhvr>
                                        <p:cTn id="44" dur="500"/>
                                        <p:tgtEl>
                                          <p:spTgt spid="23">
                                            <p:txEl>
                                              <p:pRg st="7" end="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xEl>
                                              <p:pRg st="8" end="8"/>
                                            </p:txEl>
                                          </p:spTgt>
                                        </p:tgtEl>
                                        <p:attrNameLst>
                                          <p:attrName>style.visibility</p:attrName>
                                        </p:attrNameLst>
                                      </p:cBhvr>
                                      <p:to>
                                        <p:strVal val="visible"/>
                                      </p:to>
                                    </p:set>
                                    <p:animEffect transition="in" filter="fade">
                                      <p:cBhvr>
                                        <p:cTn id="47" dur="500"/>
                                        <p:tgtEl>
                                          <p:spTgt spid="2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
                                            <p:txEl>
                                              <p:pRg st="9" end="9"/>
                                            </p:txEl>
                                          </p:spTgt>
                                        </p:tgtEl>
                                        <p:attrNameLst>
                                          <p:attrName>style.visibility</p:attrName>
                                        </p:attrNameLst>
                                      </p:cBhvr>
                                      <p:to>
                                        <p:strVal val="visible"/>
                                      </p:to>
                                    </p:set>
                                    <p:animEffect transition="in" filter="fade">
                                      <p:cBhvr>
                                        <p:cTn id="52" dur="500"/>
                                        <p:tgtEl>
                                          <p:spTgt spid="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19" name="TextBox 18">
            <a:extLst>
              <a:ext uri="{FF2B5EF4-FFF2-40B4-BE49-F238E27FC236}">
                <a16:creationId xmlns:a16="http://schemas.microsoft.com/office/drawing/2014/main" id="{05043113-18E1-6445-9D93-56F7A9D0E49F}"/>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Data types</a:t>
            </a:r>
          </a:p>
        </p:txBody>
      </p:sp>
      <p:pic>
        <p:nvPicPr>
          <p:cNvPr id="1032" name="Picture 8" descr="Graph, analytics, analysis, chart, statistics Free Icon of Analytics">
            <a:extLst>
              <a:ext uri="{FF2B5EF4-FFF2-40B4-BE49-F238E27FC236}">
                <a16:creationId xmlns:a16="http://schemas.microsoft.com/office/drawing/2014/main" id="{B3E41DC6-E2A0-6F43-A1DB-246B57168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035" y="2758600"/>
            <a:ext cx="1340799" cy="13407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3288B699-5797-B875-F585-6DF01D56B220}"/>
              </a:ext>
            </a:extLst>
          </p:cNvPr>
          <p:cNvGraphicFramePr/>
          <p:nvPr>
            <p:extLst>
              <p:ext uri="{D42A27DB-BD31-4B8C-83A1-F6EECF244321}">
                <p14:modId xmlns:p14="http://schemas.microsoft.com/office/powerpoint/2010/main" val="1265274443"/>
              </p:ext>
            </p:extLst>
          </p:nvPr>
        </p:nvGraphicFramePr>
        <p:xfrm>
          <a:off x="347278" y="220044"/>
          <a:ext cx="5470206" cy="35749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2" descr="Cute friendly kawaii alien cartoon character vector illustration Stock  Vector | Adobe Stock">
            <a:extLst>
              <a:ext uri="{FF2B5EF4-FFF2-40B4-BE49-F238E27FC236}">
                <a16:creationId xmlns:a16="http://schemas.microsoft.com/office/drawing/2014/main" id="{92B624F7-97C7-C322-E7D2-F5706FA3069E}"/>
              </a:ext>
            </a:extLst>
          </p:cNvPr>
          <p:cNvPicPr>
            <a:picLocks noChangeAspect="1" noChangeArrowheads="1"/>
          </p:cNvPicPr>
          <p:nvPr/>
        </p:nvPicPr>
        <p:blipFill rotWithShape="1">
          <a:blip r:embed="rId9">
            <a:duotone>
              <a:schemeClr val="accent1">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347278" y="4947490"/>
            <a:ext cx="1067446" cy="1578336"/>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6">
            <a:extLst>
              <a:ext uri="{FF2B5EF4-FFF2-40B4-BE49-F238E27FC236}">
                <a16:creationId xmlns:a16="http://schemas.microsoft.com/office/drawing/2014/main" id="{D87CE881-4404-4E6D-D105-53A7BF28F6D2}"/>
              </a:ext>
            </a:extLst>
          </p:cNvPr>
          <p:cNvSpPr/>
          <p:nvPr/>
        </p:nvSpPr>
        <p:spPr>
          <a:xfrm>
            <a:off x="2196093" y="3428999"/>
            <a:ext cx="3475049" cy="1876295"/>
          </a:xfrm>
          <a:prstGeom prst="cloudCallout">
            <a:avLst>
              <a:gd name="adj1" fmla="val -70699"/>
              <a:gd name="adj2" fmla="val 51272"/>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defTabSz="457200" rtl="0" eaLnBrk="1" latinLnBrk="0" hangingPunct="1"/>
            <a:endParaRPr lang="en-IL" dirty="0"/>
          </a:p>
        </p:txBody>
      </p:sp>
      <p:sp>
        <p:nvSpPr>
          <p:cNvPr id="9" name="TextBox 8">
            <a:extLst>
              <a:ext uri="{FF2B5EF4-FFF2-40B4-BE49-F238E27FC236}">
                <a16:creationId xmlns:a16="http://schemas.microsoft.com/office/drawing/2014/main" id="{36B39225-E57A-37C0-1A8C-520C613089A4}"/>
              </a:ext>
            </a:extLst>
          </p:cNvPr>
          <p:cNvSpPr txBox="1"/>
          <p:nvPr/>
        </p:nvSpPr>
        <p:spPr>
          <a:xfrm>
            <a:off x="2617491" y="3965642"/>
            <a:ext cx="2982142" cy="707886"/>
          </a:xfrm>
          <a:prstGeom prst="rect">
            <a:avLst/>
          </a:prstGeom>
          <a:noFill/>
        </p:spPr>
        <p:txBody>
          <a:bodyPr wrap="square" rtlCol="0">
            <a:spAutoFit/>
          </a:bodyPr>
          <a:lstStyle/>
          <a:p>
            <a:pPr marL="0" algn="l" defTabSz="457200" eaLnBrk="1" latinLnBrk="0" hangingPunct="1"/>
            <a:r>
              <a:rPr lang="en-US" sz="2000" dirty="0"/>
              <a:t>Basketball/football court?</a:t>
            </a:r>
          </a:p>
          <a:p>
            <a:pPr marL="0" algn="l" defTabSz="457200" eaLnBrk="1" latinLnBrk="0" hangingPunct="1"/>
            <a:r>
              <a:rPr lang="en-US" sz="2000" dirty="0"/>
              <a:t>Height?</a:t>
            </a:r>
          </a:p>
        </p:txBody>
      </p:sp>
    </p:spTree>
    <p:extLst>
      <p:ext uri="{BB962C8B-B14F-4D97-AF65-F5344CB8AC3E}">
        <p14:creationId xmlns:p14="http://schemas.microsoft.com/office/powerpoint/2010/main" val="2366991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Inferential statistics - </a:t>
            </a:r>
            <a:r>
              <a:rPr lang="en-US" sz="2400" dirty="0">
                <a:solidFill>
                  <a:schemeClr val="tx2"/>
                </a:solidFill>
              </a:rPr>
              <a:t>hypothesis testing</a:t>
            </a:r>
          </a:p>
        </p:txBody>
      </p:sp>
      <p:pic>
        <p:nvPicPr>
          <p:cNvPr id="28674" name="Picture 2" descr="Choosing the right statistical test">
            <a:extLst>
              <a:ext uri="{FF2B5EF4-FFF2-40B4-BE49-F238E27FC236}">
                <a16:creationId xmlns:a16="http://schemas.microsoft.com/office/drawing/2014/main" id="{D0E5A9EE-363D-7449-87FB-FAC9A3B60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7" y="781878"/>
            <a:ext cx="4976520" cy="5906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DBFAD6A-A5D5-0544-A28A-22F4E4DF8DE5}"/>
              </a:ext>
            </a:extLst>
          </p:cNvPr>
          <p:cNvSpPr/>
          <p:nvPr/>
        </p:nvSpPr>
        <p:spPr>
          <a:xfrm>
            <a:off x="1130531" y="2078182"/>
            <a:ext cx="714894" cy="290950"/>
          </a:xfrm>
          <a:prstGeom prst="rect">
            <a:avLst/>
          </a:prstGeom>
          <a:solidFill>
            <a:srgbClr val="FFFF00">
              <a:alpha val="16078"/>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Rectangle 13">
            <a:extLst>
              <a:ext uri="{FF2B5EF4-FFF2-40B4-BE49-F238E27FC236}">
                <a16:creationId xmlns:a16="http://schemas.microsoft.com/office/drawing/2014/main" id="{3991EBFD-289B-0547-8B23-D1743824C6AD}"/>
              </a:ext>
            </a:extLst>
          </p:cNvPr>
          <p:cNvSpPr/>
          <p:nvPr/>
        </p:nvSpPr>
        <p:spPr>
          <a:xfrm>
            <a:off x="2301997" y="3103420"/>
            <a:ext cx="714894" cy="229985"/>
          </a:xfrm>
          <a:prstGeom prst="rect">
            <a:avLst/>
          </a:prstGeom>
          <a:solidFill>
            <a:srgbClr val="FFFF00">
              <a:alpha val="16078"/>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6" name="Rectangle 15">
            <a:extLst>
              <a:ext uri="{FF2B5EF4-FFF2-40B4-BE49-F238E27FC236}">
                <a16:creationId xmlns:a16="http://schemas.microsoft.com/office/drawing/2014/main" id="{7C4CF5B9-3DB6-5142-98B0-DFED876CBF5E}"/>
              </a:ext>
            </a:extLst>
          </p:cNvPr>
          <p:cNvSpPr/>
          <p:nvPr/>
        </p:nvSpPr>
        <p:spPr>
          <a:xfrm>
            <a:off x="1737360" y="4594169"/>
            <a:ext cx="423949" cy="229985"/>
          </a:xfrm>
          <a:prstGeom prst="rect">
            <a:avLst/>
          </a:prstGeom>
          <a:solidFill>
            <a:srgbClr val="FFFF00">
              <a:alpha val="16078"/>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7" name="Picture 4">
            <a:extLst>
              <a:ext uri="{FF2B5EF4-FFF2-40B4-BE49-F238E27FC236}">
                <a16:creationId xmlns:a16="http://schemas.microsoft.com/office/drawing/2014/main" id="{DED746B1-9F2B-5545-AF0B-E1EB3F910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404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Student's t-test</a:t>
            </a:r>
          </a:p>
        </p:txBody>
      </p:sp>
      <p:sp>
        <p:nvSpPr>
          <p:cNvPr id="24" name="TextBox 23">
            <a:extLst>
              <a:ext uri="{FF2B5EF4-FFF2-40B4-BE49-F238E27FC236}">
                <a16:creationId xmlns:a16="http://schemas.microsoft.com/office/drawing/2014/main" id="{0295831E-54C7-404A-ADEF-A87249F3DC5C}"/>
              </a:ext>
            </a:extLst>
          </p:cNvPr>
          <p:cNvSpPr txBox="1"/>
          <p:nvPr/>
        </p:nvSpPr>
        <p:spPr>
          <a:xfrm>
            <a:off x="179418" y="753393"/>
            <a:ext cx="6770388"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Test how strong the difference (if there one) between two samples</a:t>
            </a:r>
            <a:endParaRPr lang="he-IL" dirty="0">
              <a:solidFill>
                <a:schemeClr val="tx2"/>
              </a:solidFill>
            </a:endParaRPr>
          </a:p>
        </p:txBody>
      </p:sp>
      <p:grpSp>
        <p:nvGrpSpPr>
          <p:cNvPr id="25" name="Group 24">
            <a:extLst>
              <a:ext uri="{FF2B5EF4-FFF2-40B4-BE49-F238E27FC236}">
                <a16:creationId xmlns:a16="http://schemas.microsoft.com/office/drawing/2014/main" id="{515E1B7E-B524-114A-8682-70E0934C48EC}"/>
              </a:ext>
            </a:extLst>
          </p:cNvPr>
          <p:cNvGrpSpPr/>
          <p:nvPr/>
        </p:nvGrpSpPr>
        <p:grpSpPr>
          <a:xfrm>
            <a:off x="763761" y="3314557"/>
            <a:ext cx="5060322" cy="3243080"/>
            <a:chOff x="1878635" y="3794749"/>
            <a:chExt cx="4298868" cy="2755076"/>
          </a:xfrm>
        </p:grpSpPr>
        <p:cxnSp>
          <p:nvCxnSpPr>
            <p:cNvPr id="26" name="Straight Arrow Connector 25">
              <a:extLst>
                <a:ext uri="{FF2B5EF4-FFF2-40B4-BE49-F238E27FC236}">
                  <a16:creationId xmlns:a16="http://schemas.microsoft.com/office/drawing/2014/main" id="{B6CE99F9-6EDD-E842-A51A-12F4EB15396E}"/>
                </a:ext>
              </a:extLst>
            </p:cNvPr>
            <p:cNvCxnSpPr/>
            <p:nvPr/>
          </p:nvCxnSpPr>
          <p:spPr>
            <a:xfrm>
              <a:off x="1878635" y="6212924"/>
              <a:ext cx="42988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7A741E1-4C2D-5F4C-8D8C-0C1848F20959}"/>
                </a:ext>
              </a:extLst>
            </p:cNvPr>
            <p:cNvCxnSpPr/>
            <p:nvPr/>
          </p:nvCxnSpPr>
          <p:spPr>
            <a:xfrm flipV="1">
              <a:off x="2199337" y="3794749"/>
              <a:ext cx="0" cy="2755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3E65694-B591-394D-85A7-383081D6ED07}"/>
              </a:ext>
            </a:extLst>
          </p:cNvPr>
          <p:cNvGrpSpPr/>
          <p:nvPr/>
        </p:nvGrpSpPr>
        <p:grpSpPr>
          <a:xfrm>
            <a:off x="1090530" y="4194362"/>
            <a:ext cx="4260346" cy="1966699"/>
            <a:chOff x="1004900" y="3982962"/>
            <a:chExt cx="4260346" cy="1966699"/>
          </a:xfrm>
        </p:grpSpPr>
        <p:sp>
          <p:nvSpPr>
            <p:cNvPr id="51" name="Freeform 50">
              <a:extLst>
                <a:ext uri="{FF2B5EF4-FFF2-40B4-BE49-F238E27FC236}">
                  <a16:creationId xmlns:a16="http://schemas.microsoft.com/office/drawing/2014/main" id="{8B76CD62-16E2-974F-915E-233D80D75257}"/>
                </a:ext>
              </a:extLst>
            </p:cNvPr>
            <p:cNvSpPr/>
            <p:nvPr/>
          </p:nvSpPr>
          <p:spPr>
            <a:xfrm>
              <a:off x="1004900" y="3982963"/>
              <a:ext cx="3345286" cy="1966698"/>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rgbClr val="F4B183">
                <a:alpha val="35294"/>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Freeform 54">
              <a:extLst>
                <a:ext uri="{FF2B5EF4-FFF2-40B4-BE49-F238E27FC236}">
                  <a16:creationId xmlns:a16="http://schemas.microsoft.com/office/drawing/2014/main" id="{6E1512C6-638A-DD4E-A0C5-0483554460A0}"/>
                </a:ext>
              </a:extLst>
            </p:cNvPr>
            <p:cNvSpPr/>
            <p:nvPr/>
          </p:nvSpPr>
          <p:spPr>
            <a:xfrm>
              <a:off x="1919960" y="3982962"/>
              <a:ext cx="3345286" cy="1966698"/>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chemeClr val="accent4">
                <a:lumMod val="60000"/>
                <a:lumOff val="40000"/>
                <a:alpha val="35294"/>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ABE694B5-604A-1B45-A6BD-C06A6CCEED78}"/>
              </a:ext>
            </a:extLst>
          </p:cNvPr>
          <p:cNvCxnSpPr>
            <a:stCxn id="51" idx="3"/>
          </p:cNvCxnSpPr>
          <p:nvPr/>
        </p:nvCxnSpPr>
        <p:spPr>
          <a:xfrm>
            <a:off x="2861084" y="4194407"/>
            <a:ext cx="19261" cy="1966653"/>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27D0FD4C-AFE7-6E4A-8591-64462B82D73B}"/>
              </a:ext>
            </a:extLst>
          </p:cNvPr>
          <p:cNvSpPr txBox="1"/>
          <p:nvPr/>
        </p:nvSpPr>
        <p:spPr>
          <a:xfrm>
            <a:off x="2666293" y="3686037"/>
            <a:ext cx="508716" cy="400110"/>
          </a:xfrm>
          <a:prstGeom prst="rect">
            <a:avLst/>
          </a:prstGeom>
          <a:noFill/>
        </p:spPr>
        <p:txBody>
          <a:bodyPr wrap="square">
            <a:spAutoFit/>
          </a:bodyPr>
          <a:lstStyle/>
          <a:p>
            <a:r>
              <a:rPr lang="en-US" sz="2000" b="1" dirty="0">
                <a:solidFill>
                  <a:schemeClr val="accent1">
                    <a:lumMod val="75000"/>
                  </a:schemeClr>
                </a:solidFill>
              </a:rPr>
              <a:t>X̄</a:t>
            </a:r>
            <a:r>
              <a:rPr lang="en-US" sz="2000" b="1" baseline="-25000" dirty="0">
                <a:solidFill>
                  <a:schemeClr val="accent1">
                    <a:lumMod val="75000"/>
                  </a:schemeClr>
                </a:solidFill>
              </a:rPr>
              <a:t>2</a:t>
            </a:r>
            <a:endParaRPr lang="en-US" sz="2000" b="1" dirty="0">
              <a:solidFill>
                <a:schemeClr val="accent1">
                  <a:lumMod val="75000"/>
                </a:schemeClr>
              </a:solidFill>
            </a:endParaRPr>
          </a:p>
        </p:txBody>
      </p:sp>
      <p:sp>
        <p:nvSpPr>
          <p:cNvPr id="59" name="TextBox 58">
            <a:extLst>
              <a:ext uri="{FF2B5EF4-FFF2-40B4-BE49-F238E27FC236}">
                <a16:creationId xmlns:a16="http://schemas.microsoft.com/office/drawing/2014/main" id="{6DBA7E21-006D-F14A-864A-F4373C2B38A9}"/>
              </a:ext>
            </a:extLst>
          </p:cNvPr>
          <p:cNvSpPr txBox="1"/>
          <p:nvPr/>
        </p:nvSpPr>
        <p:spPr>
          <a:xfrm>
            <a:off x="2517302" y="6189714"/>
            <a:ext cx="710830" cy="369332"/>
          </a:xfrm>
          <a:prstGeom prst="rect">
            <a:avLst/>
          </a:prstGeom>
          <a:noFill/>
        </p:spPr>
        <p:txBody>
          <a:bodyPr wrap="square">
            <a:spAutoFit/>
          </a:bodyPr>
          <a:lstStyle/>
          <a:p>
            <a:r>
              <a:rPr lang="en-US" sz="1800" b="1" dirty="0">
                <a:solidFill>
                  <a:schemeClr val="accent1">
                    <a:lumMod val="75000"/>
                  </a:schemeClr>
                </a:solidFill>
              </a:rPr>
              <a:t>174.8</a:t>
            </a:r>
            <a:endParaRPr lang="en-IL" dirty="0"/>
          </a:p>
        </p:txBody>
      </p:sp>
      <p:cxnSp>
        <p:nvCxnSpPr>
          <p:cNvPr id="60" name="Straight Connector 59">
            <a:extLst>
              <a:ext uri="{FF2B5EF4-FFF2-40B4-BE49-F238E27FC236}">
                <a16:creationId xmlns:a16="http://schemas.microsoft.com/office/drawing/2014/main" id="{FB3999EF-5EC9-004D-9EB5-AD71741FBC2B}"/>
              </a:ext>
            </a:extLst>
          </p:cNvPr>
          <p:cNvCxnSpPr/>
          <p:nvPr/>
        </p:nvCxnSpPr>
        <p:spPr>
          <a:xfrm>
            <a:off x="3781688" y="4194407"/>
            <a:ext cx="19261" cy="1966653"/>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6A13A492-51A8-8942-B737-F0A3CCEE9198}"/>
              </a:ext>
            </a:extLst>
          </p:cNvPr>
          <p:cNvSpPr txBox="1"/>
          <p:nvPr/>
        </p:nvSpPr>
        <p:spPr>
          <a:xfrm>
            <a:off x="3586897" y="3686037"/>
            <a:ext cx="508716" cy="400110"/>
          </a:xfrm>
          <a:prstGeom prst="rect">
            <a:avLst/>
          </a:prstGeom>
          <a:noFill/>
        </p:spPr>
        <p:txBody>
          <a:bodyPr wrap="square">
            <a:spAutoFit/>
          </a:bodyPr>
          <a:lstStyle/>
          <a:p>
            <a:r>
              <a:rPr lang="en-US" sz="2000" b="1" dirty="0">
                <a:solidFill>
                  <a:schemeClr val="accent1">
                    <a:lumMod val="75000"/>
                  </a:schemeClr>
                </a:solidFill>
              </a:rPr>
              <a:t>X̄</a:t>
            </a:r>
            <a:r>
              <a:rPr lang="en-US" sz="2000" b="1" baseline="-25000" dirty="0">
                <a:solidFill>
                  <a:schemeClr val="accent1">
                    <a:lumMod val="75000"/>
                  </a:schemeClr>
                </a:solidFill>
              </a:rPr>
              <a:t>1</a:t>
            </a:r>
            <a:endParaRPr lang="en-US" sz="2000" b="1" dirty="0">
              <a:solidFill>
                <a:schemeClr val="accent1">
                  <a:lumMod val="75000"/>
                </a:schemeClr>
              </a:solidFill>
            </a:endParaRPr>
          </a:p>
        </p:txBody>
      </p:sp>
      <p:sp>
        <p:nvSpPr>
          <p:cNvPr id="62" name="TextBox 61">
            <a:extLst>
              <a:ext uri="{FF2B5EF4-FFF2-40B4-BE49-F238E27FC236}">
                <a16:creationId xmlns:a16="http://schemas.microsoft.com/office/drawing/2014/main" id="{84B1215D-86FA-4B4E-B52B-9066927B91A9}"/>
              </a:ext>
            </a:extLst>
          </p:cNvPr>
          <p:cNvSpPr txBox="1"/>
          <p:nvPr/>
        </p:nvSpPr>
        <p:spPr>
          <a:xfrm>
            <a:off x="3437906" y="6189714"/>
            <a:ext cx="710830" cy="369332"/>
          </a:xfrm>
          <a:prstGeom prst="rect">
            <a:avLst/>
          </a:prstGeom>
          <a:noFill/>
        </p:spPr>
        <p:txBody>
          <a:bodyPr wrap="square">
            <a:spAutoFit/>
          </a:bodyPr>
          <a:lstStyle/>
          <a:p>
            <a:r>
              <a:rPr lang="en-US" sz="1800" b="1" dirty="0">
                <a:solidFill>
                  <a:schemeClr val="accent1">
                    <a:lumMod val="75000"/>
                  </a:schemeClr>
                </a:solidFill>
              </a:rPr>
              <a:t>193</a:t>
            </a:r>
            <a:endParaRPr lang="en-IL" dirty="0"/>
          </a:p>
        </p:txBody>
      </p:sp>
      <p:grpSp>
        <p:nvGrpSpPr>
          <p:cNvPr id="14" name="Group 13">
            <a:extLst>
              <a:ext uri="{FF2B5EF4-FFF2-40B4-BE49-F238E27FC236}">
                <a16:creationId xmlns:a16="http://schemas.microsoft.com/office/drawing/2014/main" id="{F02EB340-68D7-C741-A417-63348E14FC26}"/>
              </a:ext>
            </a:extLst>
          </p:cNvPr>
          <p:cNvGrpSpPr/>
          <p:nvPr/>
        </p:nvGrpSpPr>
        <p:grpSpPr>
          <a:xfrm>
            <a:off x="522975" y="5165011"/>
            <a:ext cx="5392860" cy="1008941"/>
            <a:chOff x="-105858" y="1955190"/>
            <a:chExt cx="5392860" cy="1008941"/>
          </a:xfrm>
        </p:grpSpPr>
        <p:sp>
          <p:nvSpPr>
            <p:cNvPr id="63" name="Freeform 62">
              <a:extLst>
                <a:ext uri="{FF2B5EF4-FFF2-40B4-BE49-F238E27FC236}">
                  <a16:creationId xmlns:a16="http://schemas.microsoft.com/office/drawing/2014/main" id="{57E61F68-DEF9-9F4C-8998-9DAB51083CFF}"/>
                </a:ext>
              </a:extLst>
            </p:cNvPr>
            <p:cNvSpPr/>
            <p:nvPr/>
          </p:nvSpPr>
          <p:spPr>
            <a:xfrm>
              <a:off x="-105858" y="1957064"/>
              <a:ext cx="4432915" cy="1007067"/>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rgbClr val="F4B183">
                <a:alpha val="35294"/>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4" name="Freeform 63">
              <a:extLst>
                <a:ext uri="{FF2B5EF4-FFF2-40B4-BE49-F238E27FC236}">
                  <a16:creationId xmlns:a16="http://schemas.microsoft.com/office/drawing/2014/main" id="{F9E3C428-9CC0-FD46-A4EA-25D59721CB9B}"/>
                </a:ext>
              </a:extLst>
            </p:cNvPr>
            <p:cNvSpPr/>
            <p:nvPr/>
          </p:nvSpPr>
          <p:spPr>
            <a:xfrm>
              <a:off x="854087" y="1955190"/>
              <a:ext cx="4432915" cy="1007067"/>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chemeClr val="accent4">
                <a:lumMod val="60000"/>
                <a:lumOff val="40000"/>
                <a:alpha val="35294"/>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1A5FB230-4E6F-4A4E-99FD-C2BB3D149388}"/>
              </a:ext>
            </a:extLst>
          </p:cNvPr>
          <p:cNvGrpSpPr/>
          <p:nvPr/>
        </p:nvGrpSpPr>
        <p:grpSpPr>
          <a:xfrm>
            <a:off x="2246423" y="3925178"/>
            <a:ext cx="2045631" cy="2230704"/>
            <a:chOff x="3301725" y="-364429"/>
            <a:chExt cx="2045631" cy="2230704"/>
          </a:xfrm>
        </p:grpSpPr>
        <p:sp>
          <p:nvSpPr>
            <p:cNvPr id="65" name="Freeform 64">
              <a:extLst>
                <a:ext uri="{FF2B5EF4-FFF2-40B4-BE49-F238E27FC236}">
                  <a16:creationId xmlns:a16="http://schemas.microsoft.com/office/drawing/2014/main" id="{5560B69F-EBC5-2245-B611-35B69D2DC2CF}"/>
                </a:ext>
              </a:extLst>
            </p:cNvPr>
            <p:cNvSpPr/>
            <p:nvPr/>
          </p:nvSpPr>
          <p:spPr>
            <a:xfrm>
              <a:off x="3301725" y="-360607"/>
              <a:ext cx="1135892" cy="2226882"/>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rgbClr val="F4B183">
                <a:alpha val="35294"/>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Freeform 65">
              <a:extLst>
                <a:ext uri="{FF2B5EF4-FFF2-40B4-BE49-F238E27FC236}">
                  <a16:creationId xmlns:a16="http://schemas.microsoft.com/office/drawing/2014/main" id="{18E3773F-155B-8948-90BD-E87535293E3A}"/>
                </a:ext>
              </a:extLst>
            </p:cNvPr>
            <p:cNvSpPr/>
            <p:nvPr/>
          </p:nvSpPr>
          <p:spPr>
            <a:xfrm>
              <a:off x="4211464" y="-364429"/>
              <a:ext cx="1135892" cy="2226882"/>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chemeClr val="accent4">
                <a:lumMod val="60000"/>
                <a:lumOff val="40000"/>
                <a:alpha val="35294"/>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72" name="TextBox 71">
            <a:extLst>
              <a:ext uri="{FF2B5EF4-FFF2-40B4-BE49-F238E27FC236}">
                <a16:creationId xmlns:a16="http://schemas.microsoft.com/office/drawing/2014/main" id="{EF932F1F-7AC5-3F42-8006-7A08EF0B12FC}"/>
              </a:ext>
            </a:extLst>
          </p:cNvPr>
          <p:cNvSpPr txBox="1"/>
          <p:nvPr/>
        </p:nvSpPr>
        <p:spPr>
          <a:xfrm>
            <a:off x="245118" y="1623825"/>
            <a:ext cx="1376792" cy="523220"/>
          </a:xfrm>
          <a:prstGeom prst="rect">
            <a:avLst/>
          </a:prstGeom>
          <a:noFill/>
        </p:spPr>
        <p:txBody>
          <a:bodyPr wrap="square">
            <a:spAutoFit/>
          </a:bodyPr>
          <a:lstStyle/>
          <a:p>
            <a:r>
              <a:rPr lang="en-US" sz="2800" b="1" dirty="0">
                <a:solidFill>
                  <a:schemeClr val="tx1"/>
                </a:solidFill>
              </a:rPr>
              <a:t>t-value</a:t>
            </a:r>
            <a:endParaRPr lang="en-IL" sz="2800" dirty="0">
              <a:solidFill>
                <a:schemeClr val="tx1"/>
              </a:solidFill>
            </a:endParaRPr>
          </a:p>
        </p:txBody>
      </p:sp>
      <p:pic>
        <p:nvPicPr>
          <p:cNvPr id="73" name="Picture 4">
            <a:extLst>
              <a:ext uri="{FF2B5EF4-FFF2-40B4-BE49-F238E27FC236}">
                <a16:creationId xmlns:a16="http://schemas.microsoft.com/office/drawing/2014/main" id="{F024A0A8-C962-2944-BE0D-96E507FDC9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2B542F6-E98B-614F-9FAC-12B95731454F}"/>
                  </a:ext>
                </a:extLst>
              </p:cNvPr>
              <p:cNvSpPr txBox="1"/>
              <p:nvPr/>
            </p:nvSpPr>
            <p:spPr>
              <a:xfrm>
                <a:off x="1272154" y="1564969"/>
                <a:ext cx="1376793" cy="631391"/>
              </a:xfrm>
              <a:prstGeom prst="rect">
                <a:avLst/>
              </a:prstGeom>
              <a:noFill/>
            </p:spPr>
            <p:txBody>
              <a:bodyPr wrap="square">
                <a:spAutoFit/>
              </a:bodyPr>
              <a:lstStyle/>
              <a:p>
                <a:pPr marL="0" algn="r" defTabSz="457200" rtl="1" eaLnBrk="1" latinLnBrk="0" hangingPunct="1"/>
                <a14:m>
                  <m:oMath xmlns:m="http://schemas.openxmlformats.org/officeDocument/2006/math">
                    <m:r>
                      <a:rPr lang="en-US" sz="2400" b="1" i="1" smtClean="0">
                        <a:solidFill>
                          <a:schemeClr val="tx1"/>
                        </a:solidFill>
                        <a:latin typeface="Cambria Math" panose="02040503050406030204" pitchFamily="18" charset="0"/>
                      </a:rPr>
                      <m:t>=</m:t>
                    </m:r>
                    <m:f>
                      <m:fPr>
                        <m:ctrlPr>
                          <a:rPr lang="en-US" sz="2400" b="1" i="1" smtClean="0">
                            <a:solidFill>
                              <a:schemeClr val="tx1"/>
                            </a:solidFill>
                            <a:latin typeface="Cambria Math" panose="02040503050406030204" pitchFamily="18" charset="0"/>
                          </a:rPr>
                        </m:ctrlPr>
                      </m:fPr>
                      <m:num>
                        <m:r>
                          <a:rPr lang="en-US" sz="2400" b="1" i="1" smtClean="0">
                            <a:solidFill>
                              <a:schemeClr val="tx1"/>
                            </a:solidFill>
                            <a:latin typeface="Cambria Math" panose="02040503050406030204" pitchFamily="18" charset="0"/>
                          </a:rPr>
                          <m:t>𝒔𝒊𝒈𝒏𝒂𝒍</m:t>
                        </m:r>
                      </m:num>
                      <m:den>
                        <m:r>
                          <a:rPr lang="en-US" sz="2400" b="1" i="1" smtClean="0">
                            <a:solidFill>
                              <a:schemeClr val="tx1"/>
                            </a:solidFill>
                            <a:latin typeface="Cambria Math" panose="02040503050406030204" pitchFamily="18" charset="0"/>
                          </a:rPr>
                          <m:t>𝒏𝒐𝒊𝒔𝒆</m:t>
                        </m:r>
                      </m:den>
                    </m:f>
                  </m:oMath>
                </a14:m>
                <a:r>
                  <a:rPr lang="en-IL" sz="2400" dirty="0">
                    <a:solidFill>
                      <a:schemeClr val="tx1"/>
                    </a:solidFill>
                  </a:rPr>
                  <a:t> </a:t>
                </a:r>
                <a:endParaRPr lang="en-IL" sz="2400" dirty="0"/>
              </a:p>
            </p:txBody>
          </p:sp>
        </mc:Choice>
        <mc:Fallback xmlns="">
          <p:sp>
            <p:nvSpPr>
              <p:cNvPr id="75" name="TextBox 74">
                <a:extLst>
                  <a:ext uri="{FF2B5EF4-FFF2-40B4-BE49-F238E27FC236}">
                    <a16:creationId xmlns:a16="http://schemas.microsoft.com/office/drawing/2014/main" id="{52B542F6-E98B-614F-9FAC-12B95731454F}"/>
                  </a:ext>
                </a:extLst>
              </p:cNvPr>
              <p:cNvSpPr txBox="1">
                <a:spLocks noRot="1" noChangeAspect="1" noMove="1" noResize="1" noEditPoints="1" noAdjustHandles="1" noChangeArrowheads="1" noChangeShapeType="1" noTextEdit="1"/>
              </p:cNvSpPr>
              <p:nvPr/>
            </p:nvSpPr>
            <p:spPr>
              <a:xfrm>
                <a:off x="1272154" y="1564969"/>
                <a:ext cx="1376793" cy="631391"/>
              </a:xfrm>
              <a:prstGeom prst="rect">
                <a:avLst/>
              </a:prstGeom>
              <a:blipFill>
                <a:blip r:embed="rId4"/>
                <a:stretch>
                  <a:fillRect r="-7339" b="-1000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041D95A-5E3F-164F-9FBA-C69EF1835F61}"/>
                  </a:ext>
                </a:extLst>
              </p:cNvPr>
              <p:cNvSpPr txBox="1"/>
              <p:nvPr/>
            </p:nvSpPr>
            <p:spPr>
              <a:xfrm>
                <a:off x="2508621" y="1439188"/>
                <a:ext cx="1627644" cy="1133195"/>
              </a:xfrm>
              <a:prstGeom prst="rect">
                <a:avLst/>
              </a:prstGeom>
              <a:noFill/>
            </p:spPr>
            <p:txBody>
              <a:bodyPr wrap="square">
                <a:spAutoFit/>
              </a:bodyPr>
              <a:lstStyle/>
              <a:p>
                <a:pPr marL="0" algn="r" defTabSz="457200" rtl="1" eaLnBrk="1" latinLnBrk="0" hangingPunct="1"/>
                <a:r>
                  <a:rPr lang="en-IL" sz="2800" dirty="0">
                    <a:solidFill>
                      <a:schemeClr val="tx1"/>
                    </a:solidFill>
                  </a:rPr>
                  <a:t>=  </a:t>
                </a:r>
                <a14:m>
                  <m:oMath xmlns:m="http://schemas.openxmlformats.org/officeDocument/2006/math">
                    <m:f>
                      <m:fPr>
                        <m:ctrlPr>
                          <a:rPr lang="en-IL" sz="2800" i="1" smtClean="0">
                            <a:solidFill>
                              <a:schemeClr val="tx1"/>
                            </a:solidFill>
                            <a:latin typeface="Cambria Math" panose="02040503050406030204" pitchFamily="18" charset="0"/>
                          </a:rPr>
                        </m:ctrlPr>
                      </m:fPr>
                      <m:num>
                        <m:d>
                          <m:dPr>
                            <m:begChr m:val="|"/>
                            <m:endChr m:val="|"/>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𝑋</m:t>
                            </m:r>
                            <m:r>
                              <m:rPr>
                                <m:nor/>
                              </m:rPr>
                              <a:rPr lang="en-US" sz="2800" b="1" dirty="0">
                                <a:solidFill>
                                  <a:schemeClr val="tx1"/>
                                </a:solidFill>
                              </a:rPr>
                              <m:t>̄</m:t>
                            </m:r>
                            <m:r>
                              <a:rPr lang="en-US" sz="2800" b="0" i="1" baseline="-25000" smtClean="0">
                                <a:solidFill>
                                  <a:schemeClr val="tx1"/>
                                </a:solidFill>
                                <a:latin typeface="Cambria Math" panose="02040503050406030204" pitchFamily="18" charset="0"/>
                              </a:rPr>
                              <m:t>1</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𝑋</m:t>
                            </m:r>
                            <m:r>
                              <m:rPr>
                                <m:nor/>
                              </m:rPr>
                              <a:rPr lang="en-US" sz="2800" b="1" dirty="0">
                                <a:solidFill>
                                  <a:schemeClr val="tx1"/>
                                </a:solidFill>
                              </a:rPr>
                              <m:t>̄</m:t>
                            </m:r>
                            <m:r>
                              <a:rPr lang="en-US" sz="2800" b="0" i="1" baseline="-25000" smtClean="0">
                                <a:solidFill>
                                  <a:schemeClr val="tx1"/>
                                </a:solidFill>
                                <a:latin typeface="Cambria Math" panose="02040503050406030204" pitchFamily="18" charset="0"/>
                              </a:rPr>
                              <m:t>2</m:t>
                            </m:r>
                          </m:e>
                        </m:d>
                        <m:r>
                          <a:rPr lang="en-US" sz="2800" b="0" i="1" smtClean="0">
                            <a:solidFill>
                              <a:schemeClr val="tx1"/>
                            </a:solidFill>
                            <a:latin typeface="Cambria Math" panose="02040503050406030204" pitchFamily="18" charset="0"/>
                          </a:rPr>
                          <m:t> </m:t>
                        </m:r>
                      </m:num>
                      <m:den>
                        <m:rad>
                          <m:radPr>
                            <m:degHide m:val="on"/>
                            <m:ctrlPr>
                              <a:rPr lang="en-IL" sz="2800" i="1" smtClean="0">
                                <a:solidFill>
                                  <a:schemeClr val="tx1"/>
                                </a:solidFill>
                                <a:latin typeface="Cambria Math" panose="02040503050406030204" pitchFamily="18" charset="0"/>
                              </a:rPr>
                            </m:ctrlPr>
                          </m:radPr>
                          <m:deg/>
                          <m:e>
                            <m:f>
                              <m:fPr>
                                <m:ctrlPr>
                                  <a:rPr lang="en-IL" sz="280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𝑆</m:t>
                                </m:r>
                                <m:r>
                                  <a:rPr lang="en-US" sz="2800" b="0" i="1" baseline="-25000" smtClean="0">
                                    <a:solidFill>
                                      <a:schemeClr val="tx1"/>
                                    </a:solidFill>
                                    <a:latin typeface="Cambria Math" panose="02040503050406030204" pitchFamily="18" charset="0"/>
                                  </a:rPr>
                                  <m:t>1</m:t>
                                </m:r>
                                <m:r>
                                  <a:rPr lang="en-US" sz="2800" b="0" i="1" baseline="30000" smtClean="0">
                                    <a:solidFill>
                                      <a:schemeClr val="tx1"/>
                                    </a:solidFill>
                                    <a:latin typeface="Cambria Math" panose="02040503050406030204" pitchFamily="18" charset="0"/>
                                  </a:rPr>
                                  <m:t>2</m:t>
                                </m:r>
                              </m:num>
                              <m:den>
                                <m:r>
                                  <a:rPr lang="en-US" sz="2800" b="0" i="1" smtClean="0">
                                    <a:solidFill>
                                      <a:schemeClr val="tx1"/>
                                    </a:solidFill>
                                    <a:latin typeface="Cambria Math" panose="02040503050406030204" pitchFamily="18" charset="0"/>
                                  </a:rPr>
                                  <m:t>𝑛</m:t>
                                </m:r>
                                <m:r>
                                  <a:rPr lang="en-US" sz="2800" b="0" i="1" baseline="-25000" smtClean="0">
                                    <a:solidFill>
                                      <a:schemeClr val="tx1"/>
                                    </a:solidFill>
                                    <a:latin typeface="Cambria Math" panose="02040503050406030204" pitchFamily="18" charset="0"/>
                                  </a:rPr>
                                  <m:t>1</m:t>
                                </m:r>
                              </m:den>
                            </m:f>
                            <m:r>
                              <a:rPr lang="en-US" sz="2800" b="0" i="1" smtClean="0">
                                <a:solidFill>
                                  <a:schemeClr val="tx1"/>
                                </a:solidFill>
                                <a:latin typeface="Cambria Math" panose="02040503050406030204" pitchFamily="18" charset="0"/>
                              </a:rPr>
                              <m:t>+</m:t>
                            </m:r>
                            <m:f>
                              <m:fPr>
                                <m:ctrlPr>
                                  <a:rPr lang="en-IL" sz="2800" i="1">
                                    <a:solidFill>
                                      <a:schemeClr val="tx1"/>
                                    </a:solidFill>
                                    <a:latin typeface="Cambria Math" panose="02040503050406030204" pitchFamily="18" charset="0"/>
                                  </a:rPr>
                                </m:ctrlPr>
                              </m:fPr>
                              <m:num>
                                <m:r>
                                  <a:rPr lang="en-US" sz="2800" i="1">
                                    <a:solidFill>
                                      <a:schemeClr val="tx1"/>
                                    </a:solidFill>
                                    <a:latin typeface="Cambria Math" panose="02040503050406030204" pitchFamily="18" charset="0"/>
                                  </a:rPr>
                                  <m:t>𝑆</m:t>
                                </m:r>
                                <m:r>
                                  <a:rPr lang="en-US" sz="2800" b="0" i="1" baseline="-25000" smtClean="0">
                                    <a:solidFill>
                                      <a:schemeClr val="tx1"/>
                                    </a:solidFill>
                                    <a:latin typeface="Cambria Math" panose="02040503050406030204" pitchFamily="18" charset="0"/>
                                  </a:rPr>
                                  <m:t>2</m:t>
                                </m:r>
                                <m:r>
                                  <a:rPr lang="en-US" sz="2800" i="1" baseline="30000">
                                    <a:solidFill>
                                      <a:schemeClr val="tx1"/>
                                    </a:solidFill>
                                    <a:latin typeface="Cambria Math" panose="02040503050406030204" pitchFamily="18" charset="0"/>
                                  </a:rPr>
                                  <m:t>2</m:t>
                                </m:r>
                              </m:num>
                              <m:den>
                                <m:r>
                                  <a:rPr lang="en-US" sz="2800" i="1">
                                    <a:solidFill>
                                      <a:schemeClr val="tx1"/>
                                    </a:solidFill>
                                    <a:latin typeface="Cambria Math" panose="02040503050406030204" pitchFamily="18" charset="0"/>
                                  </a:rPr>
                                  <m:t>𝑛</m:t>
                                </m:r>
                                <m:r>
                                  <a:rPr lang="en-US" sz="2800" b="0" i="1" baseline="-25000" smtClean="0">
                                    <a:solidFill>
                                      <a:schemeClr val="tx1"/>
                                    </a:solidFill>
                                    <a:latin typeface="Cambria Math" panose="02040503050406030204" pitchFamily="18" charset="0"/>
                                  </a:rPr>
                                  <m:t>2</m:t>
                                </m:r>
                              </m:den>
                            </m:f>
                          </m:e>
                        </m:rad>
                      </m:den>
                    </m:f>
                  </m:oMath>
                </a14:m>
                <a:r>
                  <a:rPr lang="en-IL" sz="2800" dirty="0">
                    <a:solidFill>
                      <a:schemeClr val="tx1"/>
                    </a:solidFill>
                  </a:rPr>
                  <a:t> </a:t>
                </a:r>
                <a:endParaRPr lang="en-IL" sz="2800" dirty="0"/>
              </a:p>
            </p:txBody>
          </p:sp>
        </mc:Choice>
        <mc:Fallback xmlns="">
          <p:sp>
            <p:nvSpPr>
              <p:cNvPr id="76" name="TextBox 75">
                <a:extLst>
                  <a:ext uri="{FF2B5EF4-FFF2-40B4-BE49-F238E27FC236}">
                    <a16:creationId xmlns:a16="http://schemas.microsoft.com/office/drawing/2014/main" id="{5041D95A-5E3F-164F-9FBA-C69EF1835F61}"/>
                  </a:ext>
                </a:extLst>
              </p:cNvPr>
              <p:cNvSpPr txBox="1">
                <a:spLocks noRot="1" noChangeAspect="1" noMove="1" noResize="1" noEditPoints="1" noAdjustHandles="1" noChangeArrowheads="1" noChangeShapeType="1" noTextEdit="1"/>
              </p:cNvSpPr>
              <p:nvPr/>
            </p:nvSpPr>
            <p:spPr>
              <a:xfrm>
                <a:off x="2508621" y="1439188"/>
                <a:ext cx="1627644" cy="1133195"/>
              </a:xfrm>
              <a:prstGeom prst="rect">
                <a:avLst/>
              </a:prstGeom>
              <a:blipFill>
                <a:blip r:embed="rId5"/>
                <a:stretch>
                  <a:fillRect l="-4651" r="-7752" b="-111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29056234-B4D7-7445-A131-C2D05A608FCD}"/>
                  </a:ext>
                </a:extLst>
              </p:cNvPr>
              <p:cNvSpPr txBox="1"/>
              <p:nvPr/>
            </p:nvSpPr>
            <p:spPr>
              <a:xfrm>
                <a:off x="3791590" y="1484088"/>
                <a:ext cx="2367601" cy="1083117"/>
              </a:xfrm>
              <a:prstGeom prst="rect">
                <a:avLst/>
              </a:prstGeom>
              <a:noFill/>
            </p:spPr>
            <p:txBody>
              <a:bodyPr wrap="square">
                <a:spAutoFit/>
              </a:bodyPr>
              <a:lstStyle/>
              <a:p>
                <a:pPr marL="0" algn="r" defTabSz="457200" rtl="1" eaLnBrk="1" latinLnBrk="0" hangingPunct="1"/>
                <a14:m>
                  <m:oMath xmlns:m="http://schemas.openxmlformats.org/officeDocument/2006/math">
                    <m:r>
                      <a:rPr lang="en-US" sz="2800" b="0" i="1" smtClean="0">
                        <a:latin typeface="Cambria Math" panose="02040503050406030204" pitchFamily="18" charset="0"/>
                      </a:rPr>
                      <m:t>= </m:t>
                    </m:r>
                    <m:f>
                      <m:fPr>
                        <m:ctrlPr>
                          <a:rPr lang="en-IL" sz="2800" i="1" smtClean="0">
                            <a:latin typeface="Cambria Math" panose="02040503050406030204" pitchFamily="18" charset="0"/>
                          </a:rPr>
                        </m:ctrlPr>
                      </m:fPr>
                      <m:num>
                        <m:d>
                          <m:dPr>
                            <m:begChr m:val="|"/>
                            <m:endChr m:val="|"/>
                            <m:ctrlPr>
                              <a:rPr lang="en-US" sz="2800" i="1">
                                <a:latin typeface="Cambria Math" panose="02040503050406030204" pitchFamily="18" charset="0"/>
                              </a:rPr>
                            </m:ctrlPr>
                          </m:dPr>
                          <m:e>
                            <m:r>
                              <a:rPr lang="en-US" sz="2800" i="1" smtClean="0">
                                <a:latin typeface="Cambria Math" panose="02040503050406030204" pitchFamily="18" charset="0"/>
                              </a:rPr>
                              <m:t>1</m:t>
                            </m:r>
                            <m:r>
                              <a:rPr lang="en-US" sz="2800" b="0" i="1" smtClean="0">
                                <a:latin typeface="Cambria Math" panose="02040503050406030204" pitchFamily="18" charset="0"/>
                              </a:rPr>
                              <m:t>93</m:t>
                            </m:r>
                            <m:r>
                              <a:rPr lang="en-US" sz="2800" i="1">
                                <a:latin typeface="Cambria Math" panose="02040503050406030204" pitchFamily="18" charset="0"/>
                              </a:rPr>
                              <m:t>−</m:t>
                            </m:r>
                            <m:r>
                              <a:rPr lang="en-US" sz="2800" b="0" i="1" smtClean="0">
                                <a:latin typeface="Cambria Math" panose="02040503050406030204" pitchFamily="18" charset="0"/>
                              </a:rPr>
                              <m:t>174.8</m:t>
                            </m:r>
                          </m:e>
                        </m:d>
                        <m:r>
                          <a:rPr lang="en-US" sz="2800" i="1">
                            <a:latin typeface="Cambria Math" panose="02040503050406030204" pitchFamily="18" charset="0"/>
                          </a:rPr>
                          <m:t> </m:t>
                        </m:r>
                      </m:num>
                      <m:den>
                        <m:rad>
                          <m:radPr>
                            <m:degHide m:val="on"/>
                            <m:ctrlPr>
                              <a:rPr lang="en-IL" sz="2800" i="1">
                                <a:latin typeface="Cambria Math" panose="02040503050406030204" pitchFamily="18" charset="0"/>
                              </a:rPr>
                            </m:ctrlPr>
                          </m:radPr>
                          <m:deg/>
                          <m:e>
                            <m:f>
                              <m:fPr>
                                <m:ctrlPr>
                                  <a:rPr lang="en-IL" sz="2800" i="1">
                                    <a:latin typeface="Cambria Math" panose="02040503050406030204" pitchFamily="18" charset="0"/>
                                  </a:rPr>
                                </m:ctrlPr>
                              </m:fPr>
                              <m:num>
                                <m:r>
                                  <a:rPr lang="en-US" sz="2800" b="0" i="1" smtClean="0">
                                    <a:latin typeface="Cambria Math" panose="02040503050406030204" pitchFamily="18" charset="0"/>
                                  </a:rPr>
                                  <m:t>156</m:t>
                                </m:r>
                              </m:num>
                              <m:den>
                                <m:r>
                                  <a:rPr lang="en-US" sz="2800" b="0" i="1" smtClean="0">
                                    <a:latin typeface="Cambria Math" panose="02040503050406030204" pitchFamily="18" charset="0"/>
                                  </a:rPr>
                                  <m:t>10</m:t>
                                </m:r>
                              </m:den>
                            </m:f>
                            <m:r>
                              <a:rPr lang="en-US" sz="2800" b="0" i="1" smtClean="0">
                                <a:latin typeface="Cambria Math" panose="02040503050406030204" pitchFamily="18" charset="0"/>
                              </a:rPr>
                              <m:t>+</m:t>
                            </m:r>
                            <m:f>
                              <m:fPr>
                                <m:ctrlPr>
                                  <a:rPr lang="en-IL" sz="2800" i="1">
                                    <a:latin typeface="Cambria Math" panose="02040503050406030204" pitchFamily="18" charset="0"/>
                                  </a:rPr>
                                </m:ctrlPr>
                              </m:fPr>
                              <m:num>
                                <m:r>
                                  <a:rPr lang="en-US" sz="2800" b="0" i="1" smtClean="0">
                                    <a:latin typeface="Cambria Math" panose="02040503050406030204" pitchFamily="18" charset="0"/>
                                  </a:rPr>
                                  <m:t>155.51</m:t>
                                </m:r>
                              </m:num>
                              <m:den>
                                <m:r>
                                  <a:rPr lang="en-US" sz="2800" b="0" i="1" smtClean="0">
                                    <a:latin typeface="Cambria Math" panose="02040503050406030204" pitchFamily="18" charset="0"/>
                                  </a:rPr>
                                  <m:t>10</m:t>
                                </m:r>
                              </m:den>
                            </m:f>
                          </m:e>
                        </m:rad>
                      </m:den>
                    </m:f>
                  </m:oMath>
                </a14:m>
                <a:r>
                  <a:rPr lang="en-IL" sz="2800" dirty="0">
                    <a:solidFill>
                      <a:schemeClr val="tx1"/>
                    </a:solidFill>
                  </a:rPr>
                  <a:t> </a:t>
                </a:r>
                <a:endParaRPr lang="en-IL" sz="2800" dirty="0"/>
              </a:p>
            </p:txBody>
          </p:sp>
        </mc:Choice>
        <mc:Fallback xmlns="">
          <p:sp>
            <p:nvSpPr>
              <p:cNvPr id="78" name="TextBox 77">
                <a:extLst>
                  <a:ext uri="{FF2B5EF4-FFF2-40B4-BE49-F238E27FC236}">
                    <a16:creationId xmlns:a16="http://schemas.microsoft.com/office/drawing/2014/main" id="{29056234-B4D7-7445-A131-C2D05A608FCD}"/>
                  </a:ext>
                </a:extLst>
              </p:cNvPr>
              <p:cNvSpPr txBox="1">
                <a:spLocks noRot="1" noChangeAspect="1" noMove="1" noResize="1" noEditPoints="1" noAdjustHandles="1" noChangeArrowheads="1" noChangeShapeType="1" noTextEdit="1"/>
              </p:cNvSpPr>
              <p:nvPr/>
            </p:nvSpPr>
            <p:spPr>
              <a:xfrm>
                <a:off x="3791590" y="1484088"/>
                <a:ext cx="2367601" cy="1083117"/>
              </a:xfrm>
              <a:prstGeom prst="rect">
                <a:avLst/>
              </a:prstGeom>
              <a:blipFill>
                <a:blip r:embed="rId6"/>
                <a:stretch>
                  <a:fillRect r="-5348"/>
                </a:stretch>
              </a:blipFill>
            </p:spPr>
            <p:txBody>
              <a:bodyPr/>
              <a:lstStyle/>
              <a:p>
                <a:r>
                  <a:rPr lang="en-IL">
                    <a:noFill/>
                  </a:rPr>
                  <a:t> </a:t>
                </a:r>
              </a:p>
            </p:txBody>
          </p:sp>
        </mc:Fallback>
      </mc:AlternateContent>
      <p:sp>
        <p:nvSpPr>
          <p:cNvPr id="80" name="TextBox 79">
            <a:extLst>
              <a:ext uri="{FF2B5EF4-FFF2-40B4-BE49-F238E27FC236}">
                <a16:creationId xmlns:a16="http://schemas.microsoft.com/office/drawing/2014/main" id="{B34147C5-222D-174E-857B-F2EEB6F385E4}"/>
              </a:ext>
            </a:extLst>
          </p:cNvPr>
          <p:cNvSpPr txBox="1"/>
          <p:nvPr/>
        </p:nvSpPr>
        <p:spPr>
          <a:xfrm>
            <a:off x="6038662" y="1616971"/>
            <a:ext cx="1627644" cy="523220"/>
          </a:xfrm>
          <a:prstGeom prst="rect">
            <a:avLst/>
          </a:prstGeom>
          <a:noFill/>
        </p:spPr>
        <p:txBody>
          <a:bodyPr wrap="square">
            <a:spAutoFit/>
          </a:bodyPr>
          <a:lstStyle/>
          <a:p>
            <a:pPr marL="0" algn="l" defTabSz="457200" eaLnBrk="1" latinLnBrk="0" hangingPunct="1"/>
            <a:r>
              <a:rPr lang="en-US" sz="2800" dirty="0">
                <a:solidFill>
                  <a:srgbClr val="FF0000"/>
                </a:solidFill>
              </a:rPr>
              <a:t>= 3.26</a:t>
            </a:r>
            <a:endParaRPr lang="en-IL" sz="2800" dirty="0">
              <a:solidFill>
                <a:srgbClr val="FF0000"/>
              </a:solidFill>
            </a:endParaRPr>
          </a:p>
        </p:txBody>
      </p:sp>
      <p:grpSp>
        <p:nvGrpSpPr>
          <p:cNvPr id="14337" name="Group 14336">
            <a:extLst>
              <a:ext uri="{FF2B5EF4-FFF2-40B4-BE49-F238E27FC236}">
                <a16:creationId xmlns:a16="http://schemas.microsoft.com/office/drawing/2014/main" id="{5D5A901C-6BEB-5C43-ACD0-3407E8AA32EA}"/>
              </a:ext>
            </a:extLst>
          </p:cNvPr>
          <p:cNvGrpSpPr/>
          <p:nvPr/>
        </p:nvGrpSpPr>
        <p:grpSpPr>
          <a:xfrm>
            <a:off x="2861083" y="2964560"/>
            <a:ext cx="901341" cy="681361"/>
            <a:chOff x="2861083" y="2964560"/>
            <a:chExt cx="901341" cy="681361"/>
          </a:xfrm>
        </p:grpSpPr>
        <p:sp>
          <p:nvSpPr>
            <p:cNvPr id="21" name="Left Bracket 20">
              <a:extLst>
                <a:ext uri="{FF2B5EF4-FFF2-40B4-BE49-F238E27FC236}">
                  <a16:creationId xmlns:a16="http://schemas.microsoft.com/office/drawing/2014/main" id="{DEBF7095-92D2-1348-B33B-19CDF52DBCF0}"/>
                </a:ext>
              </a:extLst>
            </p:cNvPr>
            <p:cNvSpPr/>
            <p:nvPr/>
          </p:nvSpPr>
          <p:spPr>
            <a:xfrm rot="5400000">
              <a:off x="3160240" y="3043736"/>
              <a:ext cx="303028" cy="901341"/>
            </a:xfrm>
            <a:prstGeom prst="leftBracket">
              <a:avLst/>
            </a:prstGeom>
            <a:ln w="28575">
              <a:solidFill>
                <a:srgbClr val="00206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86" name="TextBox 85">
              <a:extLst>
                <a:ext uri="{FF2B5EF4-FFF2-40B4-BE49-F238E27FC236}">
                  <a16:creationId xmlns:a16="http://schemas.microsoft.com/office/drawing/2014/main" id="{6F736307-C8A0-864C-91E7-EAE9BD4DF5F4}"/>
                </a:ext>
              </a:extLst>
            </p:cNvPr>
            <p:cNvSpPr txBox="1"/>
            <p:nvPr/>
          </p:nvSpPr>
          <p:spPr>
            <a:xfrm>
              <a:off x="2920651" y="2964560"/>
              <a:ext cx="827302" cy="400110"/>
            </a:xfrm>
            <a:prstGeom prst="rect">
              <a:avLst/>
            </a:prstGeom>
            <a:noFill/>
          </p:spPr>
          <p:txBody>
            <a:bodyPr wrap="square">
              <a:spAutoFit/>
            </a:bodyPr>
            <a:lstStyle/>
            <a:p>
              <a:r>
                <a:rPr lang="en-US" sz="2000" b="1" dirty="0">
                  <a:solidFill>
                    <a:schemeClr val="tx2"/>
                  </a:solidFill>
                </a:rPr>
                <a:t>signal</a:t>
              </a:r>
              <a:endParaRPr lang="en-IL" sz="2000" b="1" dirty="0"/>
            </a:p>
          </p:txBody>
        </p:sp>
      </p:grpSp>
      <p:grpSp>
        <p:nvGrpSpPr>
          <p:cNvPr id="14341" name="Group 14340">
            <a:extLst>
              <a:ext uri="{FF2B5EF4-FFF2-40B4-BE49-F238E27FC236}">
                <a16:creationId xmlns:a16="http://schemas.microsoft.com/office/drawing/2014/main" id="{7E6F831F-18C3-CB42-B7B2-0EC21539B1B3}"/>
              </a:ext>
            </a:extLst>
          </p:cNvPr>
          <p:cNvGrpSpPr/>
          <p:nvPr/>
        </p:nvGrpSpPr>
        <p:grpSpPr>
          <a:xfrm>
            <a:off x="2180446" y="4605051"/>
            <a:ext cx="2255370" cy="539738"/>
            <a:chOff x="1734546" y="5378462"/>
            <a:chExt cx="2255370" cy="539738"/>
          </a:xfrm>
        </p:grpSpPr>
        <p:cxnSp>
          <p:nvCxnSpPr>
            <p:cNvPr id="14339" name="Straight Arrow Connector 14338">
              <a:extLst>
                <a:ext uri="{FF2B5EF4-FFF2-40B4-BE49-F238E27FC236}">
                  <a16:creationId xmlns:a16="http://schemas.microsoft.com/office/drawing/2014/main" id="{14AAE95C-FE6A-5C46-BD4F-E200343AB85F}"/>
                </a:ext>
              </a:extLst>
            </p:cNvPr>
            <p:cNvCxnSpPr>
              <a:cxnSpLocks/>
            </p:cNvCxnSpPr>
            <p:nvPr/>
          </p:nvCxnSpPr>
          <p:spPr>
            <a:xfrm>
              <a:off x="1734546" y="5918200"/>
              <a:ext cx="1384166"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39507CE-2AF1-6F4A-8AE8-D80D8DF311CC}"/>
                </a:ext>
              </a:extLst>
            </p:cNvPr>
            <p:cNvCxnSpPr>
              <a:cxnSpLocks/>
            </p:cNvCxnSpPr>
            <p:nvPr/>
          </p:nvCxnSpPr>
          <p:spPr>
            <a:xfrm>
              <a:off x="2729109" y="5791200"/>
              <a:ext cx="1260807"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065988C-5336-8C4A-A9AC-D918CC57ED01}"/>
                </a:ext>
              </a:extLst>
            </p:cNvPr>
            <p:cNvSpPr txBox="1"/>
            <p:nvPr/>
          </p:nvSpPr>
          <p:spPr>
            <a:xfrm>
              <a:off x="2452945" y="5378462"/>
              <a:ext cx="827302" cy="400110"/>
            </a:xfrm>
            <a:prstGeom prst="rect">
              <a:avLst/>
            </a:prstGeom>
            <a:noFill/>
          </p:spPr>
          <p:txBody>
            <a:bodyPr wrap="square">
              <a:spAutoFit/>
            </a:bodyPr>
            <a:lstStyle/>
            <a:p>
              <a:r>
                <a:rPr lang="en-US" sz="2000" b="1" dirty="0">
                  <a:solidFill>
                    <a:schemeClr val="tx2"/>
                  </a:solidFill>
                </a:rPr>
                <a:t>noise</a:t>
              </a:r>
              <a:endParaRPr lang="en-IL" sz="2000" b="1" dirty="0"/>
            </a:p>
          </p:txBody>
        </p:sp>
      </p:grpSp>
      <p:grpSp>
        <p:nvGrpSpPr>
          <p:cNvPr id="96" name="Group 95">
            <a:extLst>
              <a:ext uri="{FF2B5EF4-FFF2-40B4-BE49-F238E27FC236}">
                <a16:creationId xmlns:a16="http://schemas.microsoft.com/office/drawing/2014/main" id="{3EC7C69E-076D-6B47-9A36-E0E53D2F03C7}"/>
              </a:ext>
            </a:extLst>
          </p:cNvPr>
          <p:cNvGrpSpPr/>
          <p:nvPr/>
        </p:nvGrpSpPr>
        <p:grpSpPr>
          <a:xfrm>
            <a:off x="1841500" y="5288805"/>
            <a:ext cx="2946400" cy="539738"/>
            <a:chOff x="1430444" y="5378462"/>
            <a:chExt cx="2946400" cy="539738"/>
          </a:xfrm>
        </p:grpSpPr>
        <p:cxnSp>
          <p:nvCxnSpPr>
            <p:cNvPr id="97" name="Straight Arrow Connector 96">
              <a:extLst>
                <a:ext uri="{FF2B5EF4-FFF2-40B4-BE49-F238E27FC236}">
                  <a16:creationId xmlns:a16="http://schemas.microsoft.com/office/drawing/2014/main" id="{655B062B-D07E-E34F-92EE-D49E7F6882F5}"/>
                </a:ext>
              </a:extLst>
            </p:cNvPr>
            <p:cNvCxnSpPr>
              <a:cxnSpLocks/>
            </p:cNvCxnSpPr>
            <p:nvPr/>
          </p:nvCxnSpPr>
          <p:spPr>
            <a:xfrm>
              <a:off x="1430444" y="5918200"/>
              <a:ext cx="2146300"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BACABD4-7438-6F4D-BBBB-A93B800607CF}"/>
                </a:ext>
              </a:extLst>
            </p:cNvPr>
            <p:cNvCxnSpPr>
              <a:cxnSpLocks/>
            </p:cNvCxnSpPr>
            <p:nvPr/>
          </p:nvCxnSpPr>
          <p:spPr>
            <a:xfrm>
              <a:off x="2503594" y="5791200"/>
              <a:ext cx="1873250"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CD80571-658B-8D4C-9F26-AB0FF3DA10A3}"/>
                </a:ext>
              </a:extLst>
            </p:cNvPr>
            <p:cNvSpPr txBox="1"/>
            <p:nvPr/>
          </p:nvSpPr>
          <p:spPr>
            <a:xfrm>
              <a:off x="2452945" y="5378462"/>
              <a:ext cx="827302" cy="400110"/>
            </a:xfrm>
            <a:prstGeom prst="rect">
              <a:avLst/>
            </a:prstGeom>
            <a:noFill/>
          </p:spPr>
          <p:txBody>
            <a:bodyPr wrap="square">
              <a:spAutoFit/>
            </a:bodyPr>
            <a:lstStyle/>
            <a:p>
              <a:r>
                <a:rPr lang="en-US" sz="2000" b="1" dirty="0">
                  <a:solidFill>
                    <a:schemeClr val="tx2"/>
                  </a:solidFill>
                </a:rPr>
                <a:t>noise</a:t>
              </a:r>
              <a:endParaRPr lang="en-IL" sz="2000" b="1" dirty="0"/>
            </a:p>
          </p:txBody>
        </p:sp>
      </p:grpSp>
      <p:grpSp>
        <p:nvGrpSpPr>
          <p:cNvPr id="116" name="Group 115">
            <a:extLst>
              <a:ext uri="{FF2B5EF4-FFF2-40B4-BE49-F238E27FC236}">
                <a16:creationId xmlns:a16="http://schemas.microsoft.com/office/drawing/2014/main" id="{6CD51DE1-7B4F-B745-A4EB-14C245E536F9}"/>
              </a:ext>
            </a:extLst>
          </p:cNvPr>
          <p:cNvGrpSpPr/>
          <p:nvPr/>
        </p:nvGrpSpPr>
        <p:grpSpPr>
          <a:xfrm>
            <a:off x="2647243" y="4402049"/>
            <a:ext cx="1340557" cy="425438"/>
            <a:chOff x="2232429" y="5378462"/>
            <a:chExt cx="1340557" cy="425438"/>
          </a:xfrm>
        </p:grpSpPr>
        <p:cxnSp>
          <p:nvCxnSpPr>
            <p:cNvPr id="117" name="Straight Arrow Connector 116">
              <a:extLst>
                <a:ext uri="{FF2B5EF4-FFF2-40B4-BE49-F238E27FC236}">
                  <a16:creationId xmlns:a16="http://schemas.microsoft.com/office/drawing/2014/main" id="{100AD475-E423-4A4D-B8F4-A95BB5CAC6EB}"/>
                </a:ext>
              </a:extLst>
            </p:cNvPr>
            <p:cNvCxnSpPr>
              <a:cxnSpLocks/>
            </p:cNvCxnSpPr>
            <p:nvPr/>
          </p:nvCxnSpPr>
          <p:spPr>
            <a:xfrm>
              <a:off x="2232429" y="5803900"/>
              <a:ext cx="432507"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2805AC7-0382-A843-846E-3FFF11F5601E}"/>
                </a:ext>
              </a:extLst>
            </p:cNvPr>
            <p:cNvCxnSpPr>
              <a:cxnSpLocks/>
            </p:cNvCxnSpPr>
            <p:nvPr/>
          </p:nvCxnSpPr>
          <p:spPr>
            <a:xfrm>
              <a:off x="3149798" y="5791200"/>
              <a:ext cx="423188" cy="0"/>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40603AD-7B48-F448-ADF3-24F1A117CC02}"/>
                </a:ext>
              </a:extLst>
            </p:cNvPr>
            <p:cNvSpPr txBox="1"/>
            <p:nvPr/>
          </p:nvSpPr>
          <p:spPr>
            <a:xfrm>
              <a:off x="2483425" y="5378462"/>
              <a:ext cx="827302" cy="400110"/>
            </a:xfrm>
            <a:prstGeom prst="rect">
              <a:avLst/>
            </a:prstGeom>
            <a:noFill/>
          </p:spPr>
          <p:txBody>
            <a:bodyPr wrap="square">
              <a:spAutoFit/>
            </a:bodyPr>
            <a:lstStyle/>
            <a:p>
              <a:r>
                <a:rPr lang="en-US" sz="2000" b="1" dirty="0">
                  <a:solidFill>
                    <a:schemeClr val="tx2"/>
                  </a:solidFill>
                </a:rPr>
                <a:t>noise</a:t>
              </a:r>
              <a:endParaRPr lang="en-IL" sz="2000" b="1" dirty="0"/>
            </a:p>
          </p:txBody>
        </p:sp>
      </p:grpSp>
    </p:spTree>
    <p:extLst>
      <p:ext uri="{BB962C8B-B14F-4D97-AF65-F5344CB8AC3E}">
        <p14:creationId xmlns:p14="http://schemas.microsoft.com/office/powerpoint/2010/main" val="3865230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337"/>
                                        </p:tgtEl>
                                        <p:attrNameLst>
                                          <p:attrName>style.visibility</p:attrName>
                                        </p:attrNameLst>
                                      </p:cBhvr>
                                      <p:to>
                                        <p:strVal val="visible"/>
                                      </p:to>
                                    </p:set>
                                    <p:animEffect transition="in" filter="fade">
                                      <p:cBhvr>
                                        <p:cTn id="37" dur="500"/>
                                        <p:tgtEl>
                                          <p:spTgt spid="143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341"/>
                                        </p:tgtEl>
                                        <p:attrNameLst>
                                          <p:attrName>style.visibility</p:attrName>
                                        </p:attrNameLst>
                                      </p:cBhvr>
                                      <p:to>
                                        <p:strVal val="visible"/>
                                      </p:to>
                                    </p:set>
                                    <p:animEffect transition="in" filter="fade">
                                      <p:cBhvr>
                                        <p:cTn id="42" dur="500"/>
                                        <p:tgtEl>
                                          <p:spTgt spid="14341"/>
                                        </p:tgtEl>
                                      </p:cBhvr>
                                    </p:animEffect>
                                  </p:childTnLst>
                                  <p:subTnLst>
                                    <p:set>
                                      <p:cBhvr override="childStyle">
                                        <p:cTn dur="1" fill="hold" display="0" masterRel="nextClick" afterEffect="1"/>
                                        <p:tgtEl>
                                          <p:spTgt spid="14341"/>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53" presetID="10" presetClass="entr" presetSubtype="0" fill="hold" nodeType="with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fade">
                                      <p:cBhvr>
                                        <p:cTn id="55" dur="500"/>
                                        <p:tgtEl>
                                          <p:spTgt spid="96"/>
                                        </p:tgtEl>
                                      </p:cBhvr>
                                    </p:animEffect>
                                  </p:childTnLst>
                                  <p:subTnLst>
                                    <p:set>
                                      <p:cBhvr override="childStyle">
                                        <p:cTn dur="1" fill="hold" display="0" masterRel="nextClick" afterEffect="1"/>
                                        <p:tgtEl>
                                          <p:spTgt spid="96"/>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16"/>
                                        </p:tgtEl>
                                        <p:attrNameLst>
                                          <p:attrName>style.visibility</p:attrName>
                                        </p:attrNameLst>
                                      </p:cBhvr>
                                      <p:to>
                                        <p:strVal val="visible"/>
                                      </p:to>
                                    </p:set>
                                    <p:animEffect transition="in" filter="fade">
                                      <p:cBhvr>
                                        <p:cTn id="63"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5" grpId="0"/>
      <p:bldP spid="76" grpId="0"/>
      <p:bldP spid="78" grpId="0"/>
      <p:bldP spid="8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pic>
        <p:nvPicPr>
          <p:cNvPr id="40" name="Picture 4">
            <a:extLst>
              <a:ext uri="{FF2B5EF4-FFF2-40B4-BE49-F238E27FC236}">
                <a16:creationId xmlns:a16="http://schemas.microsoft.com/office/drawing/2014/main" id="{6C3AABE7-7907-874E-A880-653C72975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6536878" cy="461665"/>
          </a:xfrm>
          <a:prstGeom prst="rect">
            <a:avLst/>
          </a:prstGeom>
          <a:noFill/>
        </p:spPr>
        <p:txBody>
          <a:bodyPr wrap="square">
            <a:spAutoFit/>
          </a:bodyPr>
          <a:lstStyle/>
          <a:p>
            <a:r>
              <a:rPr lang="en-US" sz="2400" b="1" dirty="0">
                <a:solidFill>
                  <a:schemeClr val="tx2"/>
                </a:solidFill>
              </a:rPr>
              <a:t>The t-distribution</a:t>
            </a:r>
          </a:p>
        </p:txBody>
      </p:sp>
      <p:sp>
        <p:nvSpPr>
          <p:cNvPr id="19" name="TextBox 18">
            <a:extLst>
              <a:ext uri="{FF2B5EF4-FFF2-40B4-BE49-F238E27FC236}">
                <a16:creationId xmlns:a16="http://schemas.microsoft.com/office/drawing/2014/main" id="{1C8E8801-2B9D-5643-9CD2-DE95BD4544CB}"/>
              </a:ext>
            </a:extLst>
          </p:cNvPr>
          <p:cNvSpPr txBox="1"/>
          <p:nvPr/>
        </p:nvSpPr>
        <p:spPr>
          <a:xfrm>
            <a:off x="206613" y="869530"/>
            <a:ext cx="677038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The distribution of the probability to get each t-value</a:t>
            </a:r>
          </a:p>
          <a:p>
            <a:pPr marL="285750" indent="-285750">
              <a:buFont typeface="Arial" panose="020B0604020202020204" pitchFamily="34" charset="0"/>
              <a:buChar char="•"/>
            </a:pPr>
            <a:r>
              <a:rPr lang="en-US" dirty="0">
                <a:solidFill>
                  <a:schemeClr val="tx2"/>
                </a:solidFill>
              </a:rPr>
              <a:t>Degree of freedom (df) = n</a:t>
            </a:r>
            <a:r>
              <a:rPr lang="en-US" baseline="-25000" dirty="0">
                <a:solidFill>
                  <a:schemeClr val="tx2"/>
                </a:solidFill>
              </a:rPr>
              <a:t>1 </a:t>
            </a:r>
            <a:r>
              <a:rPr lang="en-US" dirty="0">
                <a:solidFill>
                  <a:schemeClr val="tx2"/>
                </a:solidFill>
              </a:rPr>
              <a:t>+ n</a:t>
            </a:r>
            <a:r>
              <a:rPr lang="en-US" baseline="-25000" dirty="0">
                <a:solidFill>
                  <a:schemeClr val="tx2"/>
                </a:solidFill>
              </a:rPr>
              <a:t>2 </a:t>
            </a:r>
            <a:r>
              <a:rPr lang="en-US" dirty="0">
                <a:solidFill>
                  <a:schemeClr val="tx2"/>
                </a:solidFill>
              </a:rPr>
              <a:t>- 2 = 10 + 10 - 2 = 18</a:t>
            </a:r>
          </a:p>
          <a:p>
            <a:pPr marL="285750" indent="-285750">
              <a:buFont typeface="Arial" panose="020B0604020202020204" pitchFamily="34" charset="0"/>
              <a:buChar char="•"/>
            </a:pPr>
            <a:r>
              <a:rPr lang="en-US" dirty="0">
                <a:solidFill>
                  <a:schemeClr val="tx2"/>
                </a:solidFill>
              </a:rPr>
              <a:t>A critical value (p) that we set to answer the earlier</a:t>
            </a:r>
          </a:p>
        </p:txBody>
      </p:sp>
      <p:pic>
        <p:nvPicPr>
          <p:cNvPr id="7" name="Picture 6">
            <a:extLst>
              <a:ext uri="{FF2B5EF4-FFF2-40B4-BE49-F238E27FC236}">
                <a16:creationId xmlns:a16="http://schemas.microsoft.com/office/drawing/2014/main" id="{80BDEF6E-79D2-DF47-92D2-AB16E3DD1811}"/>
              </a:ext>
            </a:extLst>
          </p:cNvPr>
          <p:cNvPicPr>
            <a:picLocks noChangeAspect="1"/>
          </p:cNvPicPr>
          <p:nvPr/>
        </p:nvPicPr>
        <p:blipFill rotWithShape="1">
          <a:blip r:embed="rId4"/>
          <a:srcRect l="25958"/>
          <a:stretch/>
        </p:blipFill>
        <p:spPr>
          <a:xfrm>
            <a:off x="235936" y="2219308"/>
            <a:ext cx="5710521" cy="3184248"/>
          </a:xfrm>
          <a:prstGeom prst="rect">
            <a:avLst/>
          </a:prstGeom>
        </p:spPr>
      </p:pic>
      <p:sp>
        <p:nvSpPr>
          <p:cNvPr id="29" name="TextBox 28">
            <a:extLst>
              <a:ext uri="{FF2B5EF4-FFF2-40B4-BE49-F238E27FC236}">
                <a16:creationId xmlns:a16="http://schemas.microsoft.com/office/drawing/2014/main" id="{00E9081B-12D9-F745-BB84-BBD6C79CB744}"/>
              </a:ext>
            </a:extLst>
          </p:cNvPr>
          <p:cNvSpPr txBox="1"/>
          <p:nvPr/>
        </p:nvSpPr>
        <p:spPr>
          <a:xfrm>
            <a:off x="11953" y="6486939"/>
            <a:ext cx="6150437" cy="307777"/>
          </a:xfrm>
          <a:prstGeom prst="rect">
            <a:avLst/>
          </a:prstGeom>
          <a:noFill/>
        </p:spPr>
        <p:txBody>
          <a:bodyPr wrap="square">
            <a:spAutoFit/>
          </a:bodyPr>
          <a:lstStyle/>
          <a:p>
            <a:r>
              <a:rPr lang="en-IL" sz="1400" dirty="0">
                <a:hlinkClick r:id="rId5"/>
              </a:rPr>
              <a:t>http://www.statdistributions.com/t/?p=0.1&amp;df=12&amp;tail=2</a:t>
            </a:r>
            <a:endParaRPr lang="en-IL" sz="1400" dirty="0"/>
          </a:p>
        </p:txBody>
      </p:sp>
      <p:sp>
        <p:nvSpPr>
          <p:cNvPr id="30" name="TextBox 29">
            <a:extLst>
              <a:ext uri="{FF2B5EF4-FFF2-40B4-BE49-F238E27FC236}">
                <a16:creationId xmlns:a16="http://schemas.microsoft.com/office/drawing/2014/main" id="{A5C13B11-A015-3C4A-96EE-5A32927C8D7B}"/>
              </a:ext>
            </a:extLst>
          </p:cNvPr>
          <p:cNvSpPr txBox="1"/>
          <p:nvPr/>
        </p:nvSpPr>
        <p:spPr>
          <a:xfrm>
            <a:off x="231912" y="5403556"/>
            <a:ext cx="6957523"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Our t-value 3.26 &gt; 1.734, therefore we can reject the null hypothesis</a:t>
            </a:r>
          </a:p>
          <a:p>
            <a:pPr marL="285750" indent="-285750">
              <a:buFont typeface="Arial" panose="020B0604020202020204" pitchFamily="34" charset="0"/>
              <a:buChar char="•"/>
            </a:pPr>
            <a:r>
              <a:rPr lang="en-US" dirty="0">
                <a:solidFill>
                  <a:schemeClr val="tx2"/>
                </a:solidFill>
              </a:rPr>
              <a:t>Humans from a basketball court are significantly taller than humans from a soccer filed</a:t>
            </a:r>
          </a:p>
        </p:txBody>
      </p:sp>
      <p:sp>
        <p:nvSpPr>
          <p:cNvPr id="9" name="Rectangle 8">
            <a:extLst>
              <a:ext uri="{FF2B5EF4-FFF2-40B4-BE49-F238E27FC236}">
                <a16:creationId xmlns:a16="http://schemas.microsoft.com/office/drawing/2014/main" id="{140CF01E-D56A-9742-9FD7-85E27A1F6B50}"/>
              </a:ext>
            </a:extLst>
          </p:cNvPr>
          <p:cNvSpPr/>
          <p:nvPr/>
        </p:nvSpPr>
        <p:spPr>
          <a:xfrm>
            <a:off x="4216400" y="4107230"/>
            <a:ext cx="647700" cy="230832"/>
          </a:xfrm>
          <a:prstGeom prst="rect">
            <a:avLst/>
          </a:prstGeom>
          <a:solidFill>
            <a:srgbClr val="BE0A0A">
              <a:alpha val="2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3" name="TextBox 32">
            <a:extLst>
              <a:ext uri="{FF2B5EF4-FFF2-40B4-BE49-F238E27FC236}">
                <a16:creationId xmlns:a16="http://schemas.microsoft.com/office/drawing/2014/main" id="{FC08FA3A-6FB9-024C-AE6C-EF79FB54CDE2}"/>
              </a:ext>
            </a:extLst>
          </p:cNvPr>
          <p:cNvSpPr txBox="1"/>
          <p:nvPr/>
        </p:nvSpPr>
        <p:spPr>
          <a:xfrm>
            <a:off x="5812387" y="4792442"/>
            <a:ext cx="1203325" cy="369332"/>
          </a:xfrm>
          <a:prstGeom prst="rect">
            <a:avLst/>
          </a:prstGeom>
          <a:noFill/>
        </p:spPr>
        <p:txBody>
          <a:bodyPr wrap="square">
            <a:spAutoFit/>
          </a:bodyPr>
          <a:lstStyle/>
          <a:p>
            <a:r>
              <a:rPr lang="en-US" b="1" dirty="0">
                <a:solidFill>
                  <a:srgbClr val="FF0000"/>
                </a:solidFill>
              </a:rPr>
              <a:t>t-value</a:t>
            </a:r>
            <a:endParaRPr lang="en-IL" b="1" dirty="0">
              <a:solidFill>
                <a:srgbClr val="FF0000"/>
              </a:solidFill>
            </a:endParaRPr>
          </a:p>
        </p:txBody>
      </p:sp>
      <p:sp>
        <p:nvSpPr>
          <p:cNvPr id="34" name="TextBox 33">
            <a:extLst>
              <a:ext uri="{FF2B5EF4-FFF2-40B4-BE49-F238E27FC236}">
                <a16:creationId xmlns:a16="http://schemas.microsoft.com/office/drawing/2014/main" id="{53101EE8-FEE0-AD4E-A76D-8ACBFBAF2432}"/>
              </a:ext>
            </a:extLst>
          </p:cNvPr>
          <p:cNvSpPr txBox="1"/>
          <p:nvPr/>
        </p:nvSpPr>
        <p:spPr>
          <a:xfrm rot="16200000">
            <a:off x="-309309" y="3179678"/>
            <a:ext cx="1551109" cy="369332"/>
          </a:xfrm>
          <a:prstGeom prst="rect">
            <a:avLst/>
          </a:prstGeom>
          <a:noFill/>
        </p:spPr>
        <p:txBody>
          <a:bodyPr wrap="square">
            <a:spAutoFit/>
          </a:bodyPr>
          <a:lstStyle/>
          <a:p>
            <a:r>
              <a:rPr lang="en-US" b="1" dirty="0">
                <a:solidFill>
                  <a:srgbClr val="FF0000"/>
                </a:solidFill>
              </a:rPr>
              <a:t>Probability</a:t>
            </a:r>
            <a:endParaRPr lang="en-IL" b="1" dirty="0">
              <a:solidFill>
                <a:srgbClr val="FF0000"/>
              </a:solidFill>
            </a:endParaRPr>
          </a:p>
        </p:txBody>
      </p:sp>
      <p:grpSp>
        <p:nvGrpSpPr>
          <p:cNvPr id="13" name="Group 12">
            <a:extLst>
              <a:ext uri="{FF2B5EF4-FFF2-40B4-BE49-F238E27FC236}">
                <a16:creationId xmlns:a16="http://schemas.microsoft.com/office/drawing/2014/main" id="{F77C4890-C5A9-7B42-BCAA-833F23A51A69}"/>
              </a:ext>
            </a:extLst>
          </p:cNvPr>
          <p:cNvGrpSpPr/>
          <p:nvPr/>
        </p:nvGrpSpPr>
        <p:grpSpPr>
          <a:xfrm>
            <a:off x="4685278" y="4269222"/>
            <a:ext cx="1627644" cy="623347"/>
            <a:chOff x="4685278" y="4269222"/>
            <a:chExt cx="1627644" cy="623347"/>
          </a:xfrm>
        </p:grpSpPr>
        <p:sp>
          <p:nvSpPr>
            <p:cNvPr id="35" name="TextBox 34">
              <a:extLst>
                <a:ext uri="{FF2B5EF4-FFF2-40B4-BE49-F238E27FC236}">
                  <a16:creationId xmlns:a16="http://schemas.microsoft.com/office/drawing/2014/main" id="{865278E8-957A-4C46-B888-46A98C2C0D66}"/>
                </a:ext>
              </a:extLst>
            </p:cNvPr>
            <p:cNvSpPr txBox="1"/>
            <p:nvPr/>
          </p:nvSpPr>
          <p:spPr>
            <a:xfrm>
              <a:off x="4685278" y="4269222"/>
              <a:ext cx="1627644" cy="400110"/>
            </a:xfrm>
            <a:prstGeom prst="rect">
              <a:avLst/>
            </a:prstGeom>
            <a:noFill/>
          </p:spPr>
          <p:txBody>
            <a:bodyPr wrap="square">
              <a:spAutoFit/>
            </a:bodyPr>
            <a:lstStyle/>
            <a:p>
              <a:pPr marL="0" algn="l" defTabSz="457200" eaLnBrk="1" latinLnBrk="0" hangingPunct="1"/>
              <a:r>
                <a:rPr lang="en-US" sz="2000" b="1" dirty="0">
                  <a:solidFill>
                    <a:srgbClr val="FF0000"/>
                  </a:solidFill>
                </a:rPr>
                <a:t>3.26</a:t>
              </a:r>
              <a:endParaRPr lang="en-IL" sz="2000" b="1" dirty="0">
                <a:solidFill>
                  <a:srgbClr val="FF0000"/>
                </a:solidFill>
              </a:endParaRPr>
            </a:p>
          </p:txBody>
        </p:sp>
        <p:cxnSp>
          <p:nvCxnSpPr>
            <p:cNvPr id="12" name="Straight Arrow Connector 11">
              <a:extLst>
                <a:ext uri="{FF2B5EF4-FFF2-40B4-BE49-F238E27FC236}">
                  <a16:creationId xmlns:a16="http://schemas.microsoft.com/office/drawing/2014/main" id="{EAAC7A7E-421E-A64D-B2E3-BC2ED0F1D4D3}"/>
                </a:ext>
              </a:extLst>
            </p:cNvPr>
            <p:cNvCxnSpPr/>
            <p:nvPr/>
          </p:nvCxnSpPr>
          <p:spPr>
            <a:xfrm>
              <a:off x="4978400" y="4574779"/>
              <a:ext cx="0" cy="317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2182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fade">
                                      <p:cBhvr>
                                        <p:cTn id="31" dur="500"/>
                                        <p:tgtEl>
                                          <p:spTgt spid="30">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xEl>
                                              <p:pRg st="1" end="1"/>
                                            </p:txEl>
                                          </p:spTgt>
                                        </p:tgtEl>
                                        <p:attrNameLst>
                                          <p:attrName>style.visibility</p:attrName>
                                        </p:attrNameLst>
                                      </p:cBhvr>
                                      <p:to>
                                        <p:strVal val="visible"/>
                                      </p:to>
                                    </p:set>
                                    <p:animEffect transition="in" filter="fade">
                                      <p:cBhvr>
                                        <p:cTn id="36"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pic>
        <p:nvPicPr>
          <p:cNvPr id="40" name="Picture 4">
            <a:extLst>
              <a:ext uri="{FF2B5EF4-FFF2-40B4-BE49-F238E27FC236}">
                <a16:creationId xmlns:a16="http://schemas.microsoft.com/office/drawing/2014/main" id="{6C3AABE7-7907-874E-A880-653C72975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396C440A-5573-DC47-B5D6-5C33206FD709}"/>
              </a:ext>
            </a:extLst>
          </p:cNvPr>
          <p:cNvSpPr txBox="1"/>
          <p:nvPr/>
        </p:nvSpPr>
        <p:spPr>
          <a:xfrm>
            <a:off x="231912" y="220044"/>
            <a:ext cx="6536878" cy="461665"/>
          </a:xfrm>
          <a:prstGeom prst="rect">
            <a:avLst/>
          </a:prstGeom>
          <a:noFill/>
        </p:spPr>
        <p:txBody>
          <a:bodyPr wrap="square">
            <a:spAutoFit/>
          </a:bodyPr>
          <a:lstStyle/>
          <a:p>
            <a:r>
              <a:rPr lang="en-US" sz="2400" b="1" dirty="0">
                <a:solidFill>
                  <a:schemeClr val="tx2"/>
                </a:solidFill>
              </a:rPr>
              <a:t>The p-value</a:t>
            </a:r>
          </a:p>
        </p:txBody>
      </p:sp>
      <p:sp>
        <p:nvSpPr>
          <p:cNvPr id="19" name="TextBox 18">
            <a:extLst>
              <a:ext uri="{FF2B5EF4-FFF2-40B4-BE49-F238E27FC236}">
                <a16:creationId xmlns:a16="http://schemas.microsoft.com/office/drawing/2014/main" id="{1C8E8801-2B9D-5643-9CD2-DE95BD4544CB}"/>
              </a:ext>
            </a:extLst>
          </p:cNvPr>
          <p:cNvSpPr txBox="1"/>
          <p:nvPr/>
        </p:nvSpPr>
        <p:spPr>
          <a:xfrm>
            <a:off x="231912" y="781878"/>
            <a:ext cx="5840844"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2"/>
                </a:solidFill>
              </a:rPr>
              <a:t>A p-value is a measure of the probability that an observed difference could have occurred </a:t>
            </a:r>
          </a:p>
          <a:p>
            <a:pPr marL="285750" indent="-285750">
              <a:buFont typeface="Arial" panose="020B0604020202020204" pitchFamily="34" charset="0"/>
              <a:buChar char="•"/>
            </a:pPr>
            <a:r>
              <a:rPr lang="en-US" dirty="0">
                <a:solidFill>
                  <a:schemeClr val="tx2"/>
                </a:solidFill>
              </a:rPr>
              <a:t>The lower the p-value, the greater the statistical significance of the observed difference</a:t>
            </a:r>
          </a:p>
          <a:p>
            <a:pPr marL="285750" indent="-285750">
              <a:buFont typeface="Arial" panose="020B0604020202020204" pitchFamily="34" charset="0"/>
              <a:buChar char="•"/>
            </a:pPr>
            <a:r>
              <a:rPr lang="en-US" b="1" dirty="0">
                <a:solidFill>
                  <a:schemeClr val="tx2"/>
                </a:solidFill>
              </a:rPr>
              <a:t>p-values just tell you how confident you can be with your result, it is not proof!</a:t>
            </a:r>
          </a:p>
          <a:p>
            <a:pPr marL="285750" indent="-285750">
              <a:buFont typeface="Arial" panose="020B0604020202020204" pitchFamily="34" charset="0"/>
              <a:buChar char="•"/>
            </a:pPr>
            <a:r>
              <a:rPr lang="en-US" dirty="0">
                <a:solidFill>
                  <a:schemeClr val="tx2"/>
                </a:solidFill>
              </a:rPr>
              <a:t>Type I error means rejecting the null hypothesis when it's actually true (false positive)</a:t>
            </a:r>
          </a:p>
          <a:p>
            <a:pPr marL="285750" indent="-285750">
              <a:buFont typeface="Arial" panose="020B0604020202020204" pitchFamily="34" charset="0"/>
              <a:buChar char="•"/>
            </a:pPr>
            <a:r>
              <a:rPr lang="en-US" dirty="0">
                <a:solidFill>
                  <a:schemeClr val="tx2"/>
                </a:solidFill>
              </a:rPr>
              <a:t>Type II error means accepting the null hypothesis when it's actually false (false negative)</a:t>
            </a:r>
          </a:p>
        </p:txBody>
      </p:sp>
      <p:pic>
        <p:nvPicPr>
          <p:cNvPr id="23554" name="Picture 2" descr="What are Type 1 and Type 2 Errors?">
            <a:extLst>
              <a:ext uri="{FF2B5EF4-FFF2-40B4-BE49-F238E27FC236}">
                <a16:creationId xmlns:a16="http://schemas.microsoft.com/office/drawing/2014/main" id="{178B1A85-5C9F-BE4C-B962-E59B4A637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94" y="4099824"/>
            <a:ext cx="5840844" cy="275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4815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fade">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13" name="TextBox 12">
            <a:extLst>
              <a:ext uri="{FF2B5EF4-FFF2-40B4-BE49-F238E27FC236}">
                <a16:creationId xmlns:a16="http://schemas.microsoft.com/office/drawing/2014/main" id="{2A47D1E3-29CC-234A-847E-DCD052AA4252}"/>
              </a:ext>
            </a:extLst>
          </p:cNvPr>
          <p:cNvSpPr txBox="1"/>
          <p:nvPr/>
        </p:nvSpPr>
        <p:spPr>
          <a:xfrm>
            <a:off x="231912" y="220044"/>
            <a:ext cx="6536878" cy="461665"/>
          </a:xfrm>
          <a:prstGeom prst="rect">
            <a:avLst/>
          </a:prstGeom>
          <a:noFill/>
        </p:spPr>
        <p:txBody>
          <a:bodyPr wrap="square">
            <a:spAutoFit/>
          </a:bodyPr>
          <a:lstStyle/>
          <a:p>
            <a:r>
              <a:rPr lang="en-US" sz="2400" b="1" dirty="0">
                <a:solidFill>
                  <a:schemeClr val="tx2"/>
                </a:solidFill>
              </a:rPr>
              <a:t>P-hacking</a:t>
            </a:r>
          </a:p>
        </p:txBody>
      </p:sp>
      <p:pic>
        <p:nvPicPr>
          <p:cNvPr id="2" name="The method that can _prove_ almost anything - James A. Smith.mp4" descr="The method that can _prove_ almost anything - James A. Smith.mp4">
            <a:hlinkClick r:id="" action="ppaction://media"/>
            <a:extLst>
              <a:ext uri="{FF2B5EF4-FFF2-40B4-BE49-F238E27FC236}">
                <a16:creationId xmlns:a16="http://schemas.microsoft.com/office/drawing/2014/main" id="{5811D4C2-1A2B-1445-AB44-6016746298F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1" y="968082"/>
            <a:ext cx="9142609" cy="5142717"/>
          </a:xfrm>
          <a:prstGeom prst="rect">
            <a:avLst/>
          </a:prstGeom>
        </p:spPr>
      </p:pic>
    </p:spTree>
    <p:extLst>
      <p:ext uri="{BB962C8B-B14F-4D97-AF65-F5344CB8AC3E}">
        <p14:creationId xmlns:p14="http://schemas.microsoft.com/office/powerpoint/2010/main" val="2412862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2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19" name="TextBox 18">
            <a:extLst>
              <a:ext uri="{FF2B5EF4-FFF2-40B4-BE49-F238E27FC236}">
                <a16:creationId xmlns:a16="http://schemas.microsoft.com/office/drawing/2014/main" id="{05043113-18E1-6445-9D93-56F7A9D0E49F}"/>
              </a:ext>
            </a:extLst>
          </p:cNvPr>
          <p:cNvSpPr txBox="1"/>
          <p:nvPr/>
        </p:nvSpPr>
        <p:spPr>
          <a:xfrm>
            <a:off x="102807" y="832726"/>
            <a:ext cx="6191932" cy="2585323"/>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2"/>
                </a:solidFill>
              </a:rPr>
              <a:t>The Israeli Corona Cabinet proposed the allocation of money for a campaign to convince people to get vaccinated</a:t>
            </a:r>
          </a:p>
          <a:p>
            <a:pPr marL="285750" indent="-285750">
              <a:buFont typeface="Arial" panose="020B0604020202020204" pitchFamily="34" charset="0"/>
              <a:buChar char="•"/>
            </a:pPr>
            <a:r>
              <a:rPr lang="en-US" dirty="0">
                <a:solidFill>
                  <a:schemeClr val="tx2"/>
                </a:solidFill>
              </a:rPr>
              <a:t>However, there is not enough money for a country-wide campaign</a:t>
            </a:r>
          </a:p>
          <a:p>
            <a:pPr marL="285750" indent="-285750">
              <a:buFont typeface="Arial" panose="020B0604020202020204" pitchFamily="34" charset="0"/>
              <a:buChar char="•"/>
            </a:pPr>
            <a:r>
              <a:rPr lang="en-US" dirty="0">
                <a:solidFill>
                  <a:schemeClr val="tx2"/>
                </a:solidFill>
              </a:rPr>
              <a:t>The minister of health argue that there are fewer vaccinated people in the periphery compared to the central region </a:t>
            </a:r>
          </a:p>
          <a:p>
            <a:pPr marL="285750" indent="-285750">
              <a:buFont typeface="Arial" panose="020B0604020202020204" pitchFamily="34" charset="0"/>
              <a:buChar char="•"/>
            </a:pPr>
            <a:r>
              <a:rPr lang="en-US" b="1" dirty="0">
                <a:solidFill>
                  <a:schemeClr val="tx2"/>
                </a:solidFill>
              </a:rPr>
              <a:t>As one of the top statisticians in the country, they ask you to analyze the data and suggest whether the campaign should be focus on the periphery or not.</a:t>
            </a:r>
            <a:endParaRPr lang="en-US" dirty="0">
              <a:solidFill>
                <a:schemeClr val="tx2"/>
              </a:solidFill>
            </a:endParaRPr>
          </a:p>
        </p:txBody>
      </p:sp>
      <p:pic>
        <p:nvPicPr>
          <p:cNvPr id="4098" name="Picture 2" descr="הממשלה אישרה את ההרכב המחודש של קבינט הקורונה">
            <a:extLst>
              <a:ext uri="{FF2B5EF4-FFF2-40B4-BE49-F238E27FC236}">
                <a16:creationId xmlns:a16="http://schemas.microsoft.com/office/drawing/2014/main" id="{9B0BFFC5-4916-C74F-A66E-8AB00DB19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11" y="4235728"/>
            <a:ext cx="3603819" cy="240379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COVID Consortium">
            <a:extLst>
              <a:ext uri="{FF2B5EF4-FFF2-40B4-BE49-F238E27FC236}">
                <a16:creationId xmlns:a16="http://schemas.microsoft.com/office/drawing/2014/main" id="{DFE40DE4-94A4-554F-B6C1-F5F6272C8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077" y="2760642"/>
            <a:ext cx="1336716" cy="13367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עצומה - פריפריה לעומת מרכז - למה מקום המגורים קובע את איכות הטיפול הרפואי  שנקבל?">
            <a:extLst>
              <a:ext uri="{FF2B5EF4-FFF2-40B4-BE49-F238E27FC236}">
                <a16:creationId xmlns:a16="http://schemas.microsoft.com/office/drawing/2014/main" id="{62C403F1-074E-A141-B521-A121F544DA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42" t="17320" r="595"/>
          <a:stretch/>
        </p:blipFill>
        <p:spPr bwMode="auto">
          <a:xfrm>
            <a:off x="3944919" y="4880378"/>
            <a:ext cx="3135326" cy="14203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A47D1E3-29CC-234A-847E-DCD052AA4252}"/>
              </a:ext>
            </a:extLst>
          </p:cNvPr>
          <p:cNvSpPr txBox="1"/>
          <p:nvPr/>
        </p:nvSpPr>
        <p:spPr>
          <a:xfrm>
            <a:off x="231912" y="220044"/>
            <a:ext cx="6536878" cy="461665"/>
          </a:xfrm>
          <a:prstGeom prst="rect">
            <a:avLst/>
          </a:prstGeom>
          <a:noFill/>
        </p:spPr>
        <p:txBody>
          <a:bodyPr wrap="square">
            <a:spAutoFit/>
          </a:bodyPr>
          <a:lstStyle/>
          <a:p>
            <a:r>
              <a:rPr lang="en-US" sz="2400" b="1" dirty="0">
                <a:solidFill>
                  <a:schemeClr val="tx2"/>
                </a:solidFill>
              </a:rPr>
              <a:t>Class exercise</a:t>
            </a:r>
          </a:p>
        </p:txBody>
      </p:sp>
    </p:spTree>
    <p:extLst>
      <p:ext uri="{BB962C8B-B14F-4D97-AF65-F5344CB8AC3E}">
        <p14:creationId xmlns:p14="http://schemas.microsoft.com/office/powerpoint/2010/main" val="4285478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fade">
                                      <p:cBhvr>
                                        <p:cTn id="2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3672" y="-8167"/>
            <a:ext cx="3625552" cy="2488150"/>
            <a:chOff x="6867015" y="-1"/>
            <a:chExt cx="5324985" cy="3251912"/>
          </a:xfrm>
          <a:solidFill>
            <a:schemeClr val="bg1">
              <a:alpha val="30000"/>
            </a:schemeClr>
          </a:solidFill>
        </p:grpSpPr>
        <p:sp>
          <p:nvSpPr>
            <p:cNvPr id="13" name="Freeform: Shape 12">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כותרת 1">
            <a:extLst>
              <a:ext uri="{FF2B5EF4-FFF2-40B4-BE49-F238E27FC236}">
                <a16:creationId xmlns:a16="http://schemas.microsoft.com/office/drawing/2014/main" id="{B8F3A916-1241-48AB-A364-DDFF4C09C8D1}"/>
              </a:ext>
            </a:extLst>
          </p:cNvPr>
          <p:cNvSpPr>
            <a:spLocks noGrp="1"/>
          </p:cNvSpPr>
          <p:nvPr>
            <p:ph type="title"/>
          </p:nvPr>
        </p:nvSpPr>
        <p:spPr>
          <a:xfrm>
            <a:off x="218660" y="0"/>
            <a:ext cx="8706449" cy="1837349"/>
          </a:xfrm>
        </p:spPr>
        <p:txBody>
          <a:bodyPr>
            <a:normAutofit/>
          </a:bodyPr>
          <a:lstStyle/>
          <a:p>
            <a:pPr algn="ctr"/>
            <a:r>
              <a:rPr lang="en-US" b="1" dirty="0">
                <a:solidFill>
                  <a:schemeClr val="tx2"/>
                </a:solidFill>
              </a:rPr>
              <a:t>Today we will talk about…</a:t>
            </a:r>
            <a:endParaRPr lang="en-IL" b="1" dirty="0">
              <a:solidFill>
                <a:schemeClr val="tx2"/>
              </a:solidFill>
            </a:endParaRPr>
          </a:p>
        </p:txBody>
      </p:sp>
      <p:sp>
        <p:nvSpPr>
          <p:cNvPr id="3" name="מציין מיקום תוכן 2">
            <a:extLst>
              <a:ext uri="{FF2B5EF4-FFF2-40B4-BE49-F238E27FC236}">
                <a16:creationId xmlns:a16="http://schemas.microsoft.com/office/drawing/2014/main" id="{B9EAAC86-9AA2-45F9-8F46-272D5E91B105}"/>
              </a:ext>
            </a:extLst>
          </p:cNvPr>
          <p:cNvSpPr>
            <a:spLocks noGrp="1"/>
          </p:cNvSpPr>
          <p:nvPr>
            <p:ph idx="1"/>
          </p:nvPr>
        </p:nvSpPr>
        <p:spPr>
          <a:xfrm>
            <a:off x="579289" y="1901516"/>
            <a:ext cx="7985189" cy="2969879"/>
          </a:xfrm>
        </p:spPr>
        <p:txBody>
          <a:bodyPr anchor="t">
            <a:normAutofit/>
          </a:bodyPr>
          <a:lstStyle/>
          <a:p>
            <a:r>
              <a:rPr lang="en-US" sz="2000" b="1" dirty="0">
                <a:solidFill>
                  <a:schemeClr val="tx2"/>
                </a:solidFill>
              </a:rPr>
              <a:t>What is statistics?</a:t>
            </a:r>
          </a:p>
          <a:p>
            <a:r>
              <a:rPr lang="en-US" sz="2000" b="1" dirty="0">
                <a:solidFill>
                  <a:schemeClr val="tx2"/>
                </a:solidFill>
              </a:rPr>
              <a:t>Descriptive statistics (recap)</a:t>
            </a:r>
          </a:p>
          <a:p>
            <a:r>
              <a:rPr lang="en-US" sz="2000" b="1" dirty="0">
                <a:solidFill>
                  <a:schemeClr val="tx2"/>
                </a:solidFill>
              </a:rPr>
              <a:t>The central limit theorem</a:t>
            </a:r>
          </a:p>
          <a:p>
            <a:r>
              <a:rPr lang="en-US" sz="2000" b="1" dirty="0">
                <a:solidFill>
                  <a:schemeClr val="tx2"/>
                </a:solidFill>
              </a:rPr>
              <a:t>Hypothesis testing</a:t>
            </a:r>
          </a:p>
          <a:p>
            <a:r>
              <a:rPr lang="en-US" sz="2000" b="1" dirty="0">
                <a:solidFill>
                  <a:schemeClr val="tx2"/>
                </a:solidFill>
              </a:rPr>
              <a:t>t-test</a:t>
            </a:r>
          </a:p>
          <a:p>
            <a:r>
              <a:rPr lang="en-US" sz="2000" b="1" dirty="0">
                <a:solidFill>
                  <a:schemeClr val="tx2"/>
                </a:solidFill>
              </a:rPr>
              <a:t>p-values</a:t>
            </a:r>
          </a:p>
          <a:p>
            <a:r>
              <a:rPr lang="en-US" sz="2000" b="1" dirty="0">
                <a:solidFill>
                  <a:schemeClr val="tx2"/>
                </a:solidFill>
              </a:rPr>
              <a:t>Class exercise</a:t>
            </a:r>
          </a:p>
          <a:p>
            <a:endParaRPr lang="en-US" sz="2000" b="1" dirty="0">
              <a:solidFill>
                <a:schemeClr val="tx2"/>
              </a:solidFill>
            </a:endParaRPr>
          </a:p>
        </p:txBody>
      </p:sp>
      <p:grpSp>
        <p:nvGrpSpPr>
          <p:cNvPr id="18" name="Group 17">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793706" y="4146310"/>
            <a:ext cx="2356800" cy="2716805"/>
            <a:chOff x="-305" y="-4155"/>
            <a:chExt cx="2514948" cy="2174333"/>
          </a:xfrm>
          <a:solidFill>
            <a:schemeClr val="bg1">
              <a:alpha val="30000"/>
            </a:schemeClr>
          </a:solidFill>
        </p:grpSpPr>
        <p:sp>
          <p:nvSpPr>
            <p:cNvPr id="19" name="Freeform: Shape 18">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2" name="Freeform: Shape 21">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413271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84069A-45BC-1528-C92C-3177D161094E}"/>
            </a:ext>
          </a:extLst>
        </p:cNvPr>
        <p:cNvGrpSpPr/>
        <p:nvPr/>
      </p:nvGrpSpPr>
      <p:grpSpPr>
        <a:xfrm>
          <a:off x="0" y="0"/>
          <a:ext cx="0" cy="0"/>
          <a:chOff x="0" y="0"/>
          <a:chExt cx="0" cy="0"/>
        </a:xfrm>
      </p:grpSpPr>
      <p:sp>
        <p:nvSpPr>
          <p:cNvPr id="192" name="Rectangle 191">
            <a:extLst>
              <a:ext uri="{FF2B5EF4-FFF2-40B4-BE49-F238E27FC236}">
                <a16:creationId xmlns:a16="http://schemas.microsoft.com/office/drawing/2014/main" id="{BCE2C1E6-D0CD-64C2-1C59-9A9E726D3A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0CE15F80-9814-63CC-B8D0-CC90EA621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CC8DED85-5DA7-6F4F-0E37-81E019E58EE1}"/>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19" name="TextBox 18">
            <a:extLst>
              <a:ext uri="{FF2B5EF4-FFF2-40B4-BE49-F238E27FC236}">
                <a16:creationId xmlns:a16="http://schemas.microsoft.com/office/drawing/2014/main" id="{377A61B8-52EE-598C-A994-B22AB6F6954C}"/>
              </a:ext>
            </a:extLst>
          </p:cNvPr>
          <p:cNvSpPr txBox="1"/>
          <p:nvPr/>
        </p:nvSpPr>
        <p:spPr>
          <a:xfrm>
            <a:off x="231912" y="220044"/>
            <a:ext cx="5470206" cy="461665"/>
          </a:xfrm>
          <a:prstGeom prst="rect">
            <a:avLst/>
          </a:prstGeom>
          <a:noFill/>
        </p:spPr>
        <p:txBody>
          <a:bodyPr wrap="square">
            <a:spAutoFit/>
          </a:bodyPr>
          <a:lstStyle/>
          <a:p>
            <a:r>
              <a:rPr lang="en-US" sz="2400" b="1" dirty="0">
                <a:solidFill>
                  <a:schemeClr val="tx2"/>
                </a:solidFill>
              </a:rPr>
              <a:t>What is statistics?</a:t>
            </a:r>
          </a:p>
        </p:txBody>
      </p:sp>
      <p:sp>
        <p:nvSpPr>
          <p:cNvPr id="27" name="TextBox 26">
            <a:extLst>
              <a:ext uri="{FF2B5EF4-FFF2-40B4-BE49-F238E27FC236}">
                <a16:creationId xmlns:a16="http://schemas.microsoft.com/office/drawing/2014/main" id="{6F43E2E5-9EA2-60EB-F403-57D77F23EF83}"/>
              </a:ext>
            </a:extLst>
          </p:cNvPr>
          <p:cNvSpPr txBox="1"/>
          <p:nvPr/>
        </p:nvSpPr>
        <p:spPr>
          <a:xfrm>
            <a:off x="234054" y="762233"/>
            <a:ext cx="6526964" cy="1323439"/>
          </a:xfrm>
          <a:prstGeom prst="rect">
            <a:avLst/>
          </a:prstGeom>
          <a:noFill/>
        </p:spPr>
        <p:txBody>
          <a:bodyPr wrap="square">
            <a:spAutoFit/>
          </a:bodyPr>
          <a:lstStyle/>
          <a:p>
            <a:pPr marL="342900" indent="-342900">
              <a:buFont typeface="Arial" panose="020B0604020202020204" pitchFamily="34" charset="0"/>
              <a:buChar char="•"/>
            </a:pPr>
            <a:r>
              <a:rPr lang="en-US" sz="2000" b="1" dirty="0">
                <a:solidFill>
                  <a:schemeClr val="tx2"/>
                </a:solidFill>
              </a:rPr>
              <a:t>Descriptive:</a:t>
            </a:r>
            <a:r>
              <a:rPr lang="en-US" sz="2000" dirty="0">
                <a:solidFill>
                  <a:schemeClr val="tx2"/>
                </a:solidFill>
              </a:rPr>
              <a:t> methods that summarize, describe and visualize properties of data</a:t>
            </a:r>
          </a:p>
          <a:p>
            <a:pPr marL="342900" indent="-342900">
              <a:buFont typeface="Arial" panose="020B0604020202020204" pitchFamily="34" charset="0"/>
              <a:buChar char="•"/>
            </a:pPr>
            <a:r>
              <a:rPr lang="en-US" sz="2000" b="1" dirty="0">
                <a:solidFill>
                  <a:schemeClr val="tx2"/>
                </a:solidFill>
              </a:rPr>
              <a:t>Inferential:</a:t>
            </a:r>
            <a:r>
              <a:rPr lang="en-US" sz="2000" dirty="0">
                <a:solidFill>
                  <a:schemeClr val="tx2"/>
                </a:solidFill>
              </a:rPr>
              <a:t> formulas that use those properties to test hypotheses and draw conclusions</a:t>
            </a:r>
          </a:p>
        </p:txBody>
      </p:sp>
      <p:pic>
        <p:nvPicPr>
          <p:cNvPr id="1032" name="Picture 8" descr="Graph, analytics, analysis, chart, statistics Free Icon of Analytics">
            <a:extLst>
              <a:ext uri="{FF2B5EF4-FFF2-40B4-BE49-F238E27FC236}">
                <a16:creationId xmlns:a16="http://schemas.microsoft.com/office/drawing/2014/main" id="{E07855CD-3DFB-F7D9-ECD2-84E3DAFC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035" y="2758600"/>
            <a:ext cx="1340799" cy="134079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Out of the Nutshell - Home | Facebook">
            <a:extLst>
              <a:ext uri="{FF2B5EF4-FFF2-40B4-BE49-F238E27FC236}">
                <a16:creationId xmlns:a16="http://schemas.microsoft.com/office/drawing/2014/main" id="{C6BCD388-4E14-3874-BA19-D2CCA4EEF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496" y="4903435"/>
            <a:ext cx="1954565" cy="19545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E12F4A6-F501-0013-3864-84901A28CB0E}"/>
              </a:ext>
            </a:extLst>
          </p:cNvPr>
          <p:cNvPicPr>
            <a:picLocks noChangeAspect="1"/>
          </p:cNvPicPr>
          <p:nvPr/>
        </p:nvPicPr>
        <p:blipFill>
          <a:blip r:embed="rId5"/>
          <a:stretch>
            <a:fillRect/>
          </a:stretch>
        </p:blipFill>
        <p:spPr>
          <a:xfrm>
            <a:off x="515088" y="3022523"/>
            <a:ext cx="5298949" cy="1405998"/>
          </a:xfrm>
          <a:prstGeom prst="rect">
            <a:avLst/>
          </a:prstGeom>
        </p:spPr>
      </p:pic>
    </p:spTree>
    <p:extLst>
      <p:ext uri="{BB962C8B-B14F-4D97-AF65-F5344CB8AC3E}">
        <p14:creationId xmlns:p14="http://schemas.microsoft.com/office/powerpoint/2010/main" val="922441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xEl>
                                              <p:pRg st="0" end="0"/>
                                            </p:txEl>
                                          </p:spTgt>
                                        </p:tgtEl>
                                        <p:attrNameLst>
                                          <p:attrName>style.visibility</p:attrName>
                                        </p:attrNameLst>
                                      </p:cBhvr>
                                      <p:to>
                                        <p:strVal val="visible"/>
                                      </p:to>
                                    </p:set>
                                    <p:animEffect transition="in" filter="fade">
                                      <p:cBhvr>
                                        <p:cTn id="15" dur="500"/>
                                        <p:tgtEl>
                                          <p:spTgt spid="2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xEl>
                                              <p:pRg st="1" end="1"/>
                                            </p:txEl>
                                          </p:spTgt>
                                        </p:tgtEl>
                                        <p:attrNameLst>
                                          <p:attrName>style.visibility</p:attrName>
                                        </p:attrNameLst>
                                      </p:cBhvr>
                                      <p:to>
                                        <p:strVal val="visible"/>
                                      </p:to>
                                    </p:set>
                                    <p:animEffect transition="in" filter="fade">
                                      <p:cBhvr>
                                        <p:cTn id="18" dur="500"/>
                                        <p:tgtEl>
                                          <p:spTgt spid="27">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460"/>
                                        </p:tgtEl>
                                        <p:attrNameLst>
                                          <p:attrName>style.visibility</p:attrName>
                                        </p:attrNameLst>
                                      </p:cBhvr>
                                      <p:to>
                                        <p:strVal val="visible"/>
                                      </p:to>
                                    </p:set>
                                    <p:animEffect transition="in" filter="fade">
                                      <p:cBhvr>
                                        <p:cTn id="23"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19" name="TextBox 18">
            <a:extLst>
              <a:ext uri="{FF2B5EF4-FFF2-40B4-BE49-F238E27FC236}">
                <a16:creationId xmlns:a16="http://schemas.microsoft.com/office/drawing/2014/main" id="{05043113-18E1-6445-9D93-56F7A9D0E49F}"/>
              </a:ext>
            </a:extLst>
          </p:cNvPr>
          <p:cNvSpPr txBox="1"/>
          <p:nvPr/>
        </p:nvSpPr>
        <p:spPr>
          <a:xfrm>
            <a:off x="219212" y="220044"/>
            <a:ext cx="5470206" cy="461665"/>
          </a:xfrm>
          <a:prstGeom prst="rect">
            <a:avLst/>
          </a:prstGeom>
          <a:noFill/>
        </p:spPr>
        <p:txBody>
          <a:bodyPr wrap="square">
            <a:spAutoFit/>
          </a:bodyPr>
          <a:lstStyle/>
          <a:p>
            <a:r>
              <a:rPr lang="en-US" sz="2400" b="1" dirty="0">
                <a:solidFill>
                  <a:schemeClr val="tx2"/>
                </a:solidFill>
              </a:rPr>
              <a:t>Descriptive statistics</a:t>
            </a:r>
          </a:p>
        </p:txBody>
      </p:sp>
      <p:pic>
        <p:nvPicPr>
          <p:cNvPr id="1032" name="Picture 8" descr="Graph, analytics, analysis, chart, statistics Free Icon of Analytics">
            <a:extLst>
              <a:ext uri="{FF2B5EF4-FFF2-40B4-BE49-F238E27FC236}">
                <a16:creationId xmlns:a16="http://schemas.microsoft.com/office/drawing/2014/main" id="{B3E41DC6-E2A0-6F43-A1DB-246B57168C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035" y="2758600"/>
            <a:ext cx="1340799" cy="13407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ypes of descriptive statistics">
            <a:extLst>
              <a:ext uri="{FF2B5EF4-FFF2-40B4-BE49-F238E27FC236}">
                <a16:creationId xmlns:a16="http://schemas.microsoft.com/office/drawing/2014/main" id="{9C05025A-9FED-0D49-8DE4-AAEA88D37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89" y="1651536"/>
            <a:ext cx="5318537" cy="355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1689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3E849F-51C9-1207-5DA7-0862DBCD8CA6}"/>
            </a:ext>
          </a:extLst>
        </p:cNvPr>
        <p:cNvGrpSpPr/>
        <p:nvPr/>
      </p:nvGrpSpPr>
      <p:grpSpPr>
        <a:xfrm>
          <a:off x="0" y="0"/>
          <a:ext cx="0" cy="0"/>
          <a:chOff x="0" y="0"/>
          <a:chExt cx="0" cy="0"/>
        </a:xfrm>
      </p:grpSpPr>
      <p:sp>
        <p:nvSpPr>
          <p:cNvPr id="192" name="Rectangle 191">
            <a:extLst>
              <a:ext uri="{FF2B5EF4-FFF2-40B4-BE49-F238E27FC236}">
                <a16:creationId xmlns:a16="http://schemas.microsoft.com/office/drawing/2014/main" id="{2B73DB85-FDA1-95E9-F471-4CA3FD1E4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06FA7E23-3880-D44E-F3DD-A1C2802A8D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54788CFD-CF6F-7320-4F6C-6161B9E7459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19" name="TextBox 18">
            <a:extLst>
              <a:ext uri="{FF2B5EF4-FFF2-40B4-BE49-F238E27FC236}">
                <a16:creationId xmlns:a16="http://schemas.microsoft.com/office/drawing/2014/main" id="{2BB39BE3-98AE-7C3E-52B8-3D217AB52E89}"/>
              </a:ext>
            </a:extLst>
          </p:cNvPr>
          <p:cNvSpPr txBox="1"/>
          <p:nvPr/>
        </p:nvSpPr>
        <p:spPr>
          <a:xfrm>
            <a:off x="219212" y="220044"/>
            <a:ext cx="5470206" cy="461665"/>
          </a:xfrm>
          <a:prstGeom prst="rect">
            <a:avLst/>
          </a:prstGeom>
          <a:noFill/>
        </p:spPr>
        <p:txBody>
          <a:bodyPr wrap="square">
            <a:spAutoFit/>
          </a:bodyPr>
          <a:lstStyle/>
          <a:p>
            <a:r>
              <a:rPr lang="en-US" sz="2400" b="1" dirty="0">
                <a:solidFill>
                  <a:schemeClr val="tx2"/>
                </a:solidFill>
              </a:rPr>
              <a:t>Descriptive statistics</a:t>
            </a:r>
          </a:p>
        </p:txBody>
      </p:sp>
      <p:pic>
        <p:nvPicPr>
          <p:cNvPr id="1032" name="Picture 8" descr="Graph, analytics, analysis, chart, statistics Free Icon of Analytics">
            <a:extLst>
              <a:ext uri="{FF2B5EF4-FFF2-40B4-BE49-F238E27FC236}">
                <a16:creationId xmlns:a16="http://schemas.microsoft.com/office/drawing/2014/main" id="{91F324E7-E90E-5D77-8172-3D469C8CF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035" y="2758600"/>
            <a:ext cx="1340799" cy="134079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790095A-C9BF-C3AC-33AD-8AF3683F3D22}"/>
              </a:ext>
            </a:extLst>
          </p:cNvPr>
          <p:cNvSpPr txBox="1"/>
          <p:nvPr/>
        </p:nvSpPr>
        <p:spPr>
          <a:xfrm>
            <a:off x="231912" y="1424116"/>
            <a:ext cx="4572000" cy="369332"/>
          </a:xfrm>
          <a:prstGeom prst="rect">
            <a:avLst/>
          </a:prstGeom>
          <a:noFill/>
        </p:spPr>
        <p:txBody>
          <a:bodyPr wrap="square">
            <a:spAutoFit/>
          </a:bodyPr>
          <a:lstStyle/>
          <a:p>
            <a:r>
              <a:rPr lang="en-US" sz="1800" dirty="0">
                <a:solidFill>
                  <a:schemeClr val="tx2"/>
                </a:solidFill>
              </a:rPr>
              <a:t>How tall are humans?</a:t>
            </a:r>
          </a:p>
        </p:txBody>
      </p:sp>
      <p:pic>
        <p:nvPicPr>
          <p:cNvPr id="3076" name="Picture 4" descr="Population and settlement - iGCSE Geography - Internet Geography">
            <a:extLst>
              <a:ext uri="{FF2B5EF4-FFF2-40B4-BE49-F238E27FC236}">
                <a16:creationId xmlns:a16="http://schemas.microsoft.com/office/drawing/2014/main" id="{ABDA5C49-00B1-D1BF-1F71-B0781C48E0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214" y="1829920"/>
            <a:ext cx="4053385" cy="185709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95AA3634-AE70-026F-B2B7-AC694CAC1BC0}"/>
              </a:ext>
            </a:extLst>
          </p:cNvPr>
          <p:cNvSpPr txBox="1"/>
          <p:nvPr/>
        </p:nvSpPr>
        <p:spPr>
          <a:xfrm>
            <a:off x="405440" y="4500930"/>
            <a:ext cx="5918861" cy="369332"/>
          </a:xfrm>
          <a:prstGeom prst="rect">
            <a:avLst/>
          </a:prstGeom>
          <a:noFill/>
        </p:spPr>
        <p:txBody>
          <a:bodyPr wrap="square">
            <a:spAutoFit/>
          </a:bodyPr>
          <a:lstStyle/>
          <a:p>
            <a:r>
              <a:rPr lang="en-US" dirty="0">
                <a:solidFill>
                  <a:schemeClr val="tx2"/>
                </a:solidFill>
              </a:rPr>
              <a:t>156, 158, 167, 159, 160, 168, 161, 153, 156, 198 … (x8 billion)</a:t>
            </a:r>
            <a:endParaRPr lang="en-US" sz="1800" dirty="0">
              <a:solidFill>
                <a:schemeClr val="tx2"/>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31FBD59-D586-2AF8-5279-6DB084DA630A}"/>
                  </a:ext>
                </a:extLst>
              </p:cNvPr>
              <p:cNvSpPr txBox="1"/>
              <p:nvPr/>
            </p:nvSpPr>
            <p:spPr>
              <a:xfrm>
                <a:off x="375877" y="5285446"/>
                <a:ext cx="6813557" cy="1043684"/>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2"/>
                    </a:solidFill>
                  </a:rPr>
                  <a:t>Mean</a:t>
                </a:r>
                <a:r>
                  <a:rPr lang="en-US" dirty="0">
                    <a:solidFill>
                      <a:schemeClr val="tx2"/>
                    </a:solidFill>
                  </a:rPr>
                  <a:t>:  </a:t>
                </a:r>
                <a14:m>
                  <m:oMath xmlns:m="http://schemas.openxmlformats.org/officeDocument/2006/math">
                    <m:f>
                      <m:fPr>
                        <m:ctrlPr>
                          <a:rPr lang="en-US"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156+158+167+160+168+161+153+156+198</m:t>
                        </m:r>
                      </m:num>
                      <m:den>
                        <m:r>
                          <a:rPr lang="en-US" b="0" i="1" smtClean="0">
                            <a:solidFill>
                              <a:schemeClr val="tx2"/>
                            </a:solidFill>
                            <a:latin typeface="Cambria Math" panose="02040503050406030204" pitchFamily="18" charset="0"/>
                          </a:rPr>
                          <m:t>10</m:t>
                        </m:r>
                      </m:den>
                    </m:f>
                  </m:oMath>
                </a14:m>
                <a:r>
                  <a:rPr lang="en-US" dirty="0">
                    <a:solidFill>
                      <a:schemeClr val="tx2"/>
                    </a:solidFill>
                  </a:rPr>
                  <a:t> = </a:t>
                </a:r>
                <a:r>
                  <a:rPr lang="en-US" b="1" dirty="0">
                    <a:solidFill>
                      <a:schemeClr val="tx2"/>
                    </a:solidFill>
                  </a:rPr>
                  <a:t>163.6</a:t>
                </a:r>
              </a:p>
              <a:p>
                <a:pPr marL="285750" indent="-285750">
                  <a:buFont typeface="Arial" panose="020B0604020202020204" pitchFamily="34" charset="0"/>
                  <a:buChar char="•"/>
                </a:pPr>
                <a:r>
                  <a:rPr lang="en-US" b="1" dirty="0">
                    <a:solidFill>
                      <a:schemeClr val="tx2"/>
                    </a:solidFill>
                  </a:rPr>
                  <a:t>Median</a:t>
                </a:r>
                <a:r>
                  <a:rPr lang="en-US" dirty="0">
                    <a:solidFill>
                      <a:schemeClr val="tx2"/>
                    </a:solidFill>
                  </a:rPr>
                  <a:t>: 153, 156, 156, 158, </a:t>
                </a:r>
                <a:r>
                  <a:rPr lang="en-US" b="1" dirty="0">
                    <a:solidFill>
                      <a:srgbClr val="FF0000"/>
                    </a:solidFill>
                  </a:rPr>
                  <a:t>159</a:t>
                </a:r>
                <a:r>
                  <a:rPr lang="en-US" dirty="0">
                    <a:solidFill>
                      <a:schemeClr val="tx2"/>
                    </a:solidFill>
                  </a:rPr>
                  <a:t>, </a:t>
                </a:r>
                <a:r>
                  <a:rPr lang="en-US" b="1" dirty="0">
                    <a:solidFill>
                      <a:srgbClr val="FF0000"/>
                    </a:solidFill>
                  </a:rPr>
                  <a:t>160</a:t>
                </a:r>
                <a:r>
                  <a:rPr lang="en-US" dirty="0">
                    <a:solidFill>
                      <a:schemeClr val="tx2"/>
                    </a:solidFill>
                  </a:rPr>
                  <a:t>, 161, 167, 168, 198 = </a:t>
                </a:r>
                <a:r>
                  <a:rPr lang="en-US" b="1" dirty="0">
                    <a:solidFill>
                      <a:schemeClr val="tx2"/>
                    </a:solidFill>
                  </a:rPr>
                  <a:t>159.5</a:t>
                </a:r>
              </a:p>
              <a:p>
                <a:pPr marL="285750" indent="-285750">
                  <a:buFont typeface="Arial" panose="020B0604020202020204" pitchFamily="34" charset="0"/>
                  <a:buChar char="•"/>
                </a:pPr>
                <a:r>
                  <a:rPr lang="en-US" b="1" dirty="0">
                    <a:solidFill>
                      <a:schemeClr val="tx2"/>
                    </a:solidFill>
                  </a:rPr>
                  <a:t>Mode</a:t>
                </a:r>
                <a:r>
                  <a:rPr lang="en-US" dirty="0">
                    <a:solidFill>
                      <a:schemeClr val="tx2"/>
                    </a:solidFill>
                  </a:rPr>
                  <a:t>: </a:t>
                </a:r>
                <a:r>
                  <a:rPr lang="en-US" b="1" dirty="0">
                    <a:solidFill>
                      <a:srgbClr val="FF0000"/>
                    </a:solidFill>
                  </a:rPr>
                  <a:t>156</a:t>
                </a:r>
                <a:r>
                  <a:rPr lang="en-US" dirty="0">
                    <a:solidFill>
                      <a:schemeClr val="tx2"/>
                    </a:solidFill>
                  </a:rPr>
                  <a:t>, 158, 167, 159, 160, 168, 161, 153, </a:t>
                </a:r>
                <a:r>
                  <a:rPr lang="en-US" b="1" dirty="0">
                    <a:solidFill>
                      <a:srgbClr val="FF0000"/>
                    </a:solidFill>
                  </a:rPr>
                  <a:t>156</a:t>
                </a:r>
                <a:r>
                  <a:rPr lang="en-US" dirty="0">
                    <a:solidFill>
                      <a:schemeClr val="tx2"/>
                    </a:solidFill>
                  </a:rPr>
                  <a:t>, 198 = </a:t>
                </a:r>
                <a:r>
                  <a:rPr lang="en-US" b="1" dirty="0">
                    <a:solidFill>
                      <a:schemeClr val="tx2"/>
                    </a:solidFill>
                  </a:rPr>
                  <a:t>156</a:t>
                </a:r>
              </a:p>
            </p:txBody>
          </p:sp>
        </mc:Choice>
        <mc:Fallback xmlns="">
          <p:sp>
            <p:nvSpPr>
              <p:cNvPr id="41" name="TextBox 40">
                <a:extLst>
                  <a:ext uri="{FF2B5EF4-FFF2-40B4-BE49-F238E27FC236}">
                    <a16:creationId xmlns:a16="http://schemas.microsoft.com/office/drawing/2014/main" id="{731FBD59-D586-2AF8-5279-6DB084DA630A}"/>
                  </a:ext>
                </a:extLst>
              </p:cNvPr>
              <p:cNvSpPr txBox="1">
                <a:spLocks noRot="1" noChangeAspect="1" noMove="1" noResize="1" noEditPoints="1" noAdjustHandles="1" noChangeArrowheads="1" noChangeShapeType="1" noTextEdit="1"/>
              </p:cNvSpPr>
              <p:nvPr/>
            </p:nvSpPr>
            <p:spPr>
              <a:xfrm>
                <a:off x="375877" y="5285446"/>
                <a:ext cx="6813557" cy="1043684"/>
              </a:xfrm>
              <a:prstGeom prst="rect">
                <a:avLst/>
              </a:prstGeom>
              <a:blipFill>
                <a:blip r:embed="rId5"/>
                <a:stretch>
                  <a:fillRect l="-559" b="-7229"/>
                </a:stretch>
              </a:blipFill>
            </p:spPr>
            <p:txBody>
              <a:bodyPr/>
              <a:lstStyle/>
              <a:p>
                <a:r>
                  <a:rPr lang="en-IL">
                    <a:noFill/>
                  </a:rPr>
                  <a:t> </a:t>
                </a:r>
              </a:p>
            </p:txBody>
          </p:sp>
        </mc:Fallback>
      </mc:AlternateContent>
      <p:sp>
        <p:nvSpPr>
          <p:cNvPr id="45" name="TextBox 44">
            <a:extLst>
              <a:ext uri="{FF2B5EF4-FFF2-40B4-BE49-F238E27FC236}">
                <a16:creationId xmlns:a16="http://schemas.microsoft.com/office/drawing/2014/main" id="{0B6628D8-F9C1-DAA0-AE6C-6558F7069345}"/>
              </a:ext>
            </a:extLst>
          </p:cNvPr>
          <p:cNvSpPr txBox="1"/>
          <p:nvPr/>
        </p:nvSpPr>
        <p:spPr>
          <a:xfrm>
            <a:off x="231912" y="646372"/>
            <a:ext cx="6689998" cy="646331"/>
          </a:xfrm>
          <a:prstGeom prst="rect">
            <a:avLst/>
          </a:prstGeom>
          <a:noFill/>
        </p:spPr>
        <p:txBody>
          <a:bodyPr wrap="square">
            <a:spAutoFit/>
          </a:bodyPr>
          <a:lstStyle/>
          <a:p>
            <a:r>
              <a:rPr lang="en-US" b="1" dirty="0">
                <a:solidFill>
                  <a:schemeClr val="tx2"/>
                </a:solidFill>
              </a:rPr>
              <a:t>Measures of central tendency: </a:t>
            </a:r>
            <a:r>
              <a:rPr lang="en-US" dirty="0">
                <a:solidFill>
                  <a:schemeClr val="tx2"/>
                </a:solidFill>
              </a:rPr>
              <a:t>the descriptive summary of a dataset through a single value that reflects the center of the data distribution</a:t>
            </a:r>
            <a:endParaRPr lang="en-US" sz="1800" dirty="0">
              <a:solidFill>
                <a:schemeClr val="tx2"/>
              </a:solidFill>
            </a:endParaRPr>
          </a:p>
        </p:txBody>
      </p:sp>
      <p:sp>
        <p:nvSpPr>
          <p:cNvPr id="6" name="Striped Right Arrow 5">
            <a:extLst>
              <a:ext uri="{FF2B5EF4-FFF2-40B4-BE49-F238E27FC236}">
                <a16:creationId xmlns:a16="http://schemas.microsoft.com/office/drawing/2014/main" id="{E885E0C5-037A-B2D4-3DDE-E3DDA0FBA4C1}"/>
              </a:ext>
            </a:extLst>
          </p:cNvPr>
          <p:cNvSpPr/>
          <p:nvPr/>
        </p:nvSpPr>
        <p:spPr>
          <a:xfrm rot="5400000">
            <a:off x="3063565" y="3692877"/>
            <a:ext cx="748747" cy="733554"/>
          </a:xfrm>
          <a:prstGeom prst="strip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49" name="Picture 2" descr="Cute friendly kawaii alien cartoon character vector illustration Stock  Vector | Adobe Stock">
            <a:extLst>
              <a:ext uri="{FF2B5EF4-FFF2-40B4-BE49-F238E27FC236}">
                <a16:creationId xmlns:a16="http://schemas.microsoft.com/office/drawing/2014/main" id="{7D6D8857-9425-2E78-ED0B-B40DE4C59079}"/>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287483" y="1999400"/>
            <a:ext cx="1067446" cy="1578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168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xEl>
                                              <p:pRg st="0" end="0"/>
                                            </p:txEl>
                                          </p:spTgt>
                                        </p:tgtEl>
                                        <p:attrNameLst>
                                          <p:attrName>style.visibility</p:attrName>
                                        </p:attrNameLst>
                                      </p:cBhvr>
                                      <p:to>
                                        <p:strVal val="visible"/>
                                      </p:to>
                                    </p:set>
                                    <p:animEffect transition="in" filter="fade">
                                      <p:cBhvr>
                                        <p:cTn id="26" dur="500"/>
                                        <p:tgtEl>
                                          <p:spTgt spid="4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1">
                                            <p:txEl>
                                              <p:pRg st="1" end="1"/>
                                            </p:txEl>
                                          </p:spTgt>
                                        </p:tgtEl>
                                        <p:attrNameLst>
                                          <p:attrName>style.visibility</p:attrName>
                                        </p:attrNameLst>
                                      </p:cBhvr>
                                      <p:to>
                                        <p:strVal val="visible"/>
                                      </p:to>
                                    </p:set>
                                    <p:animEffect transition="in" filter="fade">
                                      <p:cBhvr>
                                        <p:cTn id="31" dur="500"/>
                                        <p:tgtEl>
                                          <p:spTgt spid="41">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
                                            <p:txEl>
                                              <p:pRg st="2" end="2"/>
                                            </p:txEl>
                                          </p:spTgt>
                                        </p:tgtEl>
                                        <p:attrNameLst>
                                          <p:attrName>style.visibility</p:attrName>
                                        </p:attrNameLst>
                                      </p:cBhvr>
                                      <p:to>
                                        <p:strVal val="visible"/>
                                      </p:to>
                                    </p:set>
                                    <p:animEffect transition="in" filter="fade">
                                      <p:cBhvr>
                                        <p:cTn id="36" dur="500"/>
                                        <p:tgtEl>
                                          <p:spTgt spid="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0" grpId="0"/>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32FC8C-34B0-F946-EC41-7B57CDE5F3A0}"/>
            </a:ext>
          </a:extLst>
        </p:cNvPr>
        <p:cNvGrpSpPr/>
        <p:nvPr/>
      </p:nvGrpSpPr>
      <p:grpSpPr>
        <a:xfrm>
          <a:off x="0" y="0"/>
          <a:ext cx="0" cy="0"/>
          <a:chOff x="0" y="0"/>
          <a:chExt cx="0" cy="0"/>
        </a:xfrm>
      </p:grpSpPr>
      <p:sp>
        <p:nvSpPr>
          <p:cNvPr id="192" name="Rectangle 191">
            <a:extLst>
              <a:ext uri="{FF2B5EF4-FFF2-40B4-BE49-F238E27FC236}">
                <a16:creationId xmlns:a16="http://schemas.microsoft.com/office/drawing/2014/main" id="{C7A92872-54F8-AA8A-B4BD-A1A6D4107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F5A54ACD-000D-C049-1DD0-7024DAF68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FD4A3F88-1EEB-D26F-088B-920AB779C14C}"/>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19" name="TextBox 18">
            <a:extLst>
              <a:ext uri="{FF2B5EF4-FFF2-40B4-BE49-F238E27FC236}">
                <a16:creationId xmlns:a16="http://schemas.microsoft.com/office/drawing/2014/main" id="{E9C1C16F-7396-7A3A-23A4-B29F54D64BDE}"/>
              </a:ext>
            </a:extLst>
          </p:cNvPr>
          <p:cNvSpPr txBox="1"/>
          <p:nvPr/>
        </p:nvSpPr>
        <p:spPr>
          <a:xfrm>
            <a:off x="219212" y="220044"/>
            <a:ext cx="5470206" cy="461665"/>
          </a:xfrm>
          <a:prstGeom prst="rect">
            <a:avLst/>
          </a:prstGeom>
          <a:noFill/>
        </p:spPr>
        <p:txBody>
          <a:bodyPr wrap="square">
            <a:spAutoFit/>
          </a:bodyPr>
          <a:lstStyle/>
          <a:p>
            <a:r>
              <a:rPr lang="en-US" sz="2400" b="1" dirty="0">
                <a:solidFill>
                  <a:schemeClr val="tx2"/>
                </a:solidFill>
              </a:rPr>
              <a:t>Descriptive statistics</a:t>
            </a:r>
          </a:p>
        </p:txBody>
      </p:sp>
      <p:pic>
        <p:nvPicPr>
          <p:cNvPr id="1032" name="Picture 8" descr="Graph, analytics, analysis, chart, statistics Free Icon of Analytics">
            <a:extLst>
              <a:ext uri="{FF2B5EF4-FFF2-40B4-BE49-F238E27FC236}">
                <a16:creationId xmlns:a16="http://schemas.microsoft.com/office/drawing/2014/main" id="{A11EA5C8-ECEE-4D5A-5536-FA3088FD3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035" y="2758600"/>
            <a:ext cx="1340799" cy="134079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1C79207-6FC1-001D-A161-C32E92FDEEAB}"/>
              </a:ext>
            </a:extLst>
          </p:cNvPr>
          <p:cNvSpPr txBox="1"/>
          <p:nvPr/>
        </p:nvSpPr>
        <p:spPr>
          <a:xfrm>
            <a:off x="231912" y="1424116"/>
            <a:ext cx="4572000" cy="369332"/>
          </a:xfrm>
          <a:prstGeom prst="rect">
            <a:avLst/>
          </a:prstGeom>
          <a:noFill/>
        </p:spPr>
        <p:txBody>
          <a:bodyPr wrap="square">
            <a:spAutoFit/>
          </a:bodyPr>
          <a:lstStyle/>
          <a:p>
            <a:r>
              <a:rPr lang="en-US" sz="1800" dirty="0">
                <a:solidFill>
                  <a:schemeClr val="tx2"/>
                </a:solidFill>
              </a:rPr>
              <a:t>How tall are humans?</a:t>
            </a:r>
          </a:p>
        </p:txBody>
      </p:sp>
      <p:pic>
        <p:nvPicPr>
          <p:cNvPr id="3076" name="Picture 4" descr="Population and settlement - iGCSE Geography - Internet Geography">
            <a:extLst>
              <a:ext uri="{FF2B5EF4-FFF2-40B4-BE49-F238E27FC236}">
                <a16:creationId xmlns:a16="http://schemas.microsoft.com/office/drawing/2014/main" id="{1A832A69-B722-FE30-DA78-25BF1E2E8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214" y="1829920"/>
            <a:ext cx="4053385" cy="185709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A1FD649D-98EF-82FA-94D1-619AEF7802B9}"/>
              </a:ext>
            </a:extLst>
          </p:cNvPr>
          <p:cNvSpPr txBox="1"/>
          <p:nvPr/>
        </p:nvSpPr>
        <p:spPr>
          <a:xfrm>
            <a:off x="405440" y="4500930"/>
            <a:ext cx="5918861" cy="369332"/>
          </a:xfrm>
          <a:prstGeom prst="rect">
            <a:avLst/>
          </a:prstGeom>
          <a:noFill/>
        </p:spPr>
        <p:txBody>
          <a:bodyPr wrap="square">
            <a:spAutoFit/>
          </a:bodyPr>
          <a:lstStyle/>
          <a:p>
            <a:r>
              <a:rPr lang="en-US" dirty="0">
                <a:solidFill>
                  <a:schemeClr val="tx2"/>
                </a:solidFill>
              </a:rPr>
              <a:t>156, 158, 167, 159, 160, 168, 161, 153, 156, 198 … (x8 billion)</a:t>
            </a:r>
            <a:endParaRPr lang="en-US" sz="1800" dirty="0">
              <a:solidFill>
                <a:schemeClr val="tx2"/>
              </a:solidFill>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36456B5-50F8-81E4-670D-F815723C4D1D}"/>
                  </a:ext>
                </a:extLst>
              </p:cNvPr>
              <p:cNvSpPr txBox="1"/>
              <p:nvPr/>
            </p:nvSpPr>
            <p:spPr>
              <a:xfrm>
                <a:off x="405440" y="4933448"/>
                <a:ext cx="6813557" cy="369332"/>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2"/>
                    </a:solidFill>
                  </a:rPr>
                  <a:t>Range</a:t>
                </a:r>
                <a:r>
                  <a:rPr lang="en-US" dirty="0">
                    <a:solidFill>
                      <a:schemeClr val="tx2"/>
                    </a:solidFill>
                  </a:rPr>
                  <a:t>:  </a:t>
                </a:r>
                <a14:m>
                  <m:oMath xmlns:m="http://schemas.openxmlformats.org/officeDocument/2006/math">
                    <m:r>
                      <a:rPr lang="en-US" b="0" i="1" smtClean="0">
                        <a:solidFill>
                          <a:schemeClr val="tx2"/>
                        </a:solidFill>
                        <a:latin typeface="Cambria Math" panose="02040503050406030204" pitchFamily="18" charset="0"/>
                      </a:rPr>
                      <m:t>[</m:t>
                    </m:r>
                  </m:oMath>
                </a14:m>
                <a:r>
                  <a:rPr lang="en-US" dirty="0">
                    <a:solidFill>
                      <a:schemeClr val="tx2"/>
                    </a:solidFill>
                  </a:rPr>
                  <a:t>53.3, 251.46]</a:t>
                </a:r>
              </a:p>
            </p:txBody>
          </p:sp>
        </mc:Choice>
        <mc:Fallback xmlns="">
          <p:sp>
            <p:nvSpPr>
              <p:cNvPr id="41" name="TextBox 40">
                <a:extLst>
                  <a:ext uri="{FF2B5EF4-FFF2-40B4-BE49-F238E27FC236}">
                    <a16:creationId xmlns:a16="http://schemas.microsoft.com/office/drawing/2014/main" id="{236456B5-50F8-81E4-670D-F815723C4D1D}"/>
                  </a:ext>
                </a:extLst>
              </p:cNvPr>
              <p:cNvSpPr txBox="1">
                <a:spLocks noRot="1" noChangeAspect="1" noMove="1" noResize="1" noEditPoints="1" noAdjustHandles="1" noChangeArrowheads="1" noChangeShapeType="1" noTextEdit="1"/>
              </p:cNvSpPr>
              <p:nvPr/>
            </p:nvSpPr>
            <p:spPr>
              <a:xfrm>
                <a:off x="405440" y="4933448"/>
                <a:ext cx="6813557" cy="369332"/>
              </a:xfrm>
              <a:prstGeom prst="rect">
                <a:avLst/>
              </a:prstGeom>
              <a:blipFill>
                <a:blip r:embed="rId5"/>
                <a:stretch>
                  <a:fillRect l="-745" t="-6667" b="-26667"/>
                </a:stretch>
              </a:blipFill>
            </p:spPr>
            <p:txBody>
              <a:bodyPr/>
              <a:lstStyle/>
              <a:p>
                <a:r>
                  <a:rPr lang="en-IL">
                    <a:noFill/>
                  </a:rPr>
                  <a:t> </a:t>
                </a:r>
              </a:p>
            </p:txBody>
          </p:sp>
        </mc:Fallback>
      </mc:AlternateContent>
      <p:sp>
        <p:nvSpPr>
          <p:cNvPr id="45" name="TextBox 44">
            <a:extLst>
              <a:ext uri="{FF2B5EF4-FFF2-40B4-BE49-F238E27FC236}">
                <a16:creationId xmlns:a16="http://schemas.microsoft.com/office/drawing/2014/main" id="{1C45863A-D52F-845F-E23D-A4D8CF734853}"/>
              </a:ext>
            </a:extLst>
          </p:cNvPr>
          <p:cNvSpPr txBox="1"/>
          <p:nvPr/>
        </p:nvSpPr>
        <p:spPr>
          <a:xfrm>
            <a:off x="231912" y="646372"/>
            <a:ext cx="6689998" cy="646331"/>
          </a:xfrm>
          <a:prstGeom prst="rect">
            <a:avLst/>
          </a:prstGeom>
          <a:noFill/>
        </p:spPr>
        <p:txBody>
          <a:bodyPr wrap="square">
            <a:spAutoFit/>
          </a:bodyPr>
          <a:lstStyle/>
          <a:p>
            <a:r>
              <a:rPr lang="en-US" b="1" dirty="0">
                <a:solidFill>
                  <a:schemeClr val="tx2"/>
                </a:solidFill>
              </a:rPr>
              <a:t>Measures of variability: </a:t>
            </a:r>
            <a:r>
              <a:rPr lang="en-US" dirty="0">
                <a:solidFill>
                  <a:schemeClr val="tx2"/>
                </a:solidFill>
              </a:rPr>
              <a:t>the descriptive summary of a dataset that is concerned with how spread out the values are.</a:t>
            </a:r>
            <a:endParaRPr lang="en-US" sz="1800" dirty="0">
              <a:solidFill>
                <a:schemeClr val="tx2"/>
              </a:solidFill>
            </a:endParaRPr>
          </a:p>
        </p:txBody>
      </p:sp>
      <p:sp>
        <p:nvSpPr>
          <p:cNvPr id="6" name="Striped Right Arrow 5">
            <a:extLst>
              <a:ext uri="{FF2B5EF4-FFF2-40B4-BE49-F238E27FC236}">
                <a16:creationId xmlns:a16="http://schemas.microsoft.com/office/drawing/2014/main" id="{D0D0869B-5773-E5BB-89D0-82EBB41D45A0}"/>
              </a:ext>
            </a:extLst>
          </p:cNvPr>
          <p:cNvSpPr/>
          <p:nvPr/>
        </p:nvSpPr>
        <p:spPr>
          <a:xfrm rot="5400000">
            <a:off x="3063565" y="3692877"/>
            <a:ext cx="748747" cy="733554"/>
          </a:xfrm>
          <a:prstGeom prst="strip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49" name="Picture 2" descr="Cute friendly kawaii alien cartoon character vector illustration Stock  Vector | Adobe Stock">
            <a:extLst>
              <a:ext uri="{FF2B5EF4-FFF2-40B4-BE49-F238E27FC236}">
                <a16:creationId xmlns:a16="http://schemas.microsoft.com/office/drawing/2014/main" id="{11260518-422B-DCDD-A945-9958BB4B68CD}"/>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287483" y="1999400"/>
            <a:ext cx="1067446" cy="15783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orld's Smallest Man Meets World's Tallest">
            <a:extLst>
              <a:ext uri="{FF2B5EF4-FFF2-40B4-BE49-F238E27FC236}">
                <a16:creationId xmlns:a16="http://schemas.microsoft.com/office/drawing/2014/main" id="{2380919E-F3E3-2190-473F-731C855AA6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4870" y="5001675"/>
            <a:ext cx="2568402" cy="169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5905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xEl>
                                              <p:pRg st="0" end="0"/>
                                            </p:txEl>
                                          </p:spTgt>
                                        </p:tgtEl>
                                        <p:attrNameLst>
                                          <p:attrName>style.visibility</p:attrName>
                                        </p:attrNameLst>
                                      </p:cBhvr>
                                      <p:to>
                                        <p:strVal val="visible"/>
                                      </p:to>
                                    </p:set>
                                    <p:animEffect transition="in" filter="fade">
                                      <p:cBhvr>
                                        <p:cTn id="26" dur="500"/>
                                        <p:tgtEl>
                                          <p:spTgt spid="4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0"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6C499F-54A5-063A-4AF0-44F77B1B862B}"/>
              </a:ext>
            </a:extLst>
          </p:cNvPr>
          <p:cNvPicPr>
            <a:picLocks noChangeAspect="1"/>
          </p:cNvPicPr>
          <p:nvPr/>
        </p:nvPicPr>
        <p:blipFill rotWithShape="1">
          <a:blip r:embed="rId3"/>
          <a:srcRect t="16294"/>
          <a:stretch/>
        </p:blipFill>
        <p:spPr>
          <a:xfrm>
            <a:off x="825949" y="767123"/>
            <a:ext cx="4762500" cy="1594608"/>
          </a:xfrm>
          <a:prstGeom prst="rect">
            <a:avLst/>
          </a:prstGeom>
        </p:spPr>
      </p:pic>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pic>
        <p:nvPicPr>
          <p:cNvPr id="44" name="Picture 2" descr="Cute friendly kawaii alien cartoon character vector illustration Stock  Vector | Adobe Stock">
            <a:extLst>
              <a:ext uri="{FF2B5EF4-FFF2-40B4-BE49-F238E27FC236}">
                <a16:creationId xmlns:a16="http://schemas.microsoft.com/office/drawing/2014/main" id="{F119EC93-4D36-7349-9FA9-E41A450FF5B0}"/>
              </a:ext>
            </a:extLst>
          </p:cNvPr>
          <p:cNvPicPr>
            <a:picLocks noChangeAspect="1" noChangeArrowheads="1"/>
          </p:cNvPicPr>
          <p:nvPr/>
        </p:nvPicPr>
        <p:blipFill rotWithShape="1">
          <a:blip r:embed="rId4">
            <a:duotone>
              <a:schemeClr val="accent6">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825949" y="4579393"/>
            <a:ext cx="1067446" cy="1578336"/>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8F1EC98-8A5C-F242-90CD-2945C3782C59}"/>
              </a:ext>
            </a:extLst>
          </p:cNvPr>
          <p:cNvSpPr/>
          <p:nvPr/>
        </p:nvSpPr>
        <p:spPr>
          <a:xfrm>
            <a:off x="1023440" y="6303714"/>
            <a:ext cx="4774560" cy="369332"/>
          </a:xfrm>
          <a:prstGeom prst="rect">
            <a:avLst/>
          </a:prstGeom>
          <a:solidFill>
            <a:srgbClr val="0070C0">
              <a:alpha val="435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4" name="TextBox 53">
            <a:extLst>
              <a:ext uri="{FF2B5EF4-FFF2-40B4-BE49-F238E27FC236}">
                <a16:creationId xmlns:a16="http://schemas.microsoft.com/office/drawing/2014/main" id="{75CF5F90-0FDB-294B-B768-374AB150C02B}"/>
              </a:ext>
            </a:extLst>
          </p:cNvPr>
          <p:cNvSpPr txBox="1"/>
          <p:nvPr/>
        </p:nvSpPr>
        <p:spPr>
          <a:xfrm>
            <a:off x="1011533" y="6307131"/>
            <a:ext cx="4786468" cy="369332"/>
          </a:xfrm>
          <a:prstGeom prst="rect">
            <a:avLst/>
          </a:prstGeom>
          <a:noFill/>
        </p:spPr>
        <p:txBody>
          <a:bodyPr wrap="square">
            <a:spAutoFit/>
          </a:bodyPr>
          <a:lstStyle/>
          <a:p>
            <a:r>
              <a:rPr lang="en-US" b="1" dirty="0">
                <a:solidFill>
                  <a:schemeClr val="tx2"/>
                </a:solidFill>
              </a:rPr>
              <a:t>133, 145, 142</a:t>
            </a:r>
            <a:r>
              <a:rPr lang="en-US" dirty="0">
                <a:solidFill>
                  <a:schemeClr val="tx2"/>
                </a:solidFill>
              </a:rPr>
              <a:t>, 159, 160, 155, 160, </a:t>
            </a:r>
            <a:r>
              <a:rPr lang="en-US" b="1" dirty="0">
                <a:solidFill>
                  <a:schemeClr val="tx2"/>
                </a:solidFill>
              </a:rPr>
              <a:t>194, 200, 188</a:t>
            </a:r>
            <a:endParaRPr lang="en-US" sz="1800" b="1" dirty="0">
              <a:solidFill>
                <a:schemeClr val="tx2"/>
              </a:solidFill>
            </a:endParaRPr>
          </a:p>
        </p:txBody>
      </p:sp>
      <p:sp>
        <p:nvSpPr>
          <p:cNvPr id="56" name="TextBox 55">
            <a:extLst>
              <a:ext uri="{FF2B5EF4-FFF2-40B4-BE49-F238E27FC236}">
                <a16:creationId xmlns:a16="http://schemas.microsoft.com/office/drawing/2014/main" id="{487D5E41-E0BC-544D-B188-BDF230667401}"/>
              </a:ext>
            </a:extLst>
          </p:cNvPr>
          <p:cNvSpPr txBox="1"/>
          <p:nvPr/>
        </p:nvSpPr>
        <p:spPr>
          <a:xfrm>
            <a:off x="1979974" y="2886134"/>
            <a:ext cx="3084417" cy="923330"/>
          </a:xfrm>
          <a:prstGeom prst="rect">
            <a:avLst/>
          </a:prstGeom>
          <a:noFill/>
        </p:spPr>
        <p:txBody>
          <a:bodyPr wrap="square">
            <a:spAutoFit/>
          </a:bodyPr>
          <a:lstStyle/>
          <a:p>
            <a:pPr marL="285750" indent="-285750">
              <a:buFont typeface="Arial" panose="020B0604020202020204" pitchFamily="34" charset="0"/>
              <a:buChar char="•"/>
            </a:pPr>
            <a:r>
              <a:rPr lang="en-US" b="1" dirty="0">
                <a:solidFill>
                  <a:schemeClr val="tx2"/>
                </a:solidFill>
              </a:rPr>
              <a:t>X</a:t>
            </a:r>
            <a:r>
              <a:rPr lang="en-US" dirty="0">
                <a:solidFill>
                  <a:schemeClr val="tx2"/>
                </a:solidFill>
              </a:rPr>
              <a:t>̄ = </a:t>
            </a:r>
            <a:r>
              <a:rPr lang="en-US" b="1" dirty="0">
                <a:solidFill>
                  <a:schemeClr val="tx2"/>
                </a:solidFill>
              </a:rPr>
              <a:t>163.6</a:t>
            </a:r>
          </a:p>
          <a:p>
            <a:pPr marL="285750" indent="-285750">
              <a:buFont typeface="Arial" panose="020B0604020202020204" pitchFamily="34" charset="0"/>
              <a:buChar char="•"/>
            </a:pPr>
            <a:r>
              <a:rPr lang="en-US" dirty="0">
                <a:solidFill>
                  <a:schemeClr val="tx2"/>
                </a:solidFill>
              </a:rPr>
              <a:t>S</a:t>
            </a:r>
            <a:r>
              <a:rPr lang="en-US" b="1" baseline="30000" dirty="0">
                <a:solidFill>
                  <a:schemeClr val="tx2"/>
                </a:solidFill>
              </a:rPr>
              <a:t>2</a:t>
            </a:r>
            <a:r>
              <a:rPr lang="en-US" b="1" dirty="0">
                <a:solidFill>
                  <a:schemeClr val="tx2"/>
                </a:solidFill>
              </a:rPr>
              <a:t> = 168.26</a:t>
            </a:r>
          </a:p>
          <a:p>
            <a:pPr marL="285750" indent="-285750">
              <a:buFont typeface="Arial" panose="020B0604020202020204" pitchFamily="34" charset="0"/>
              <a:buChar char="•"/>
            </a:pPr>
            <a:r>
              <a:rPr lang="en-US" u="sng" dirty="0">
                <a:solidFill>
                  <a:schemeClr val="tx2"/>
                </a:solidFill>
              </a:rPr>
              <a:t>S =  </a:t>
            </a:r>
            <a:r>
              <a:rPr lang="en-US" b="1" u="sng" dirty="0">
                <a:solidFill>
                  <a:schemeClr val="tx2"/>
                </a:solidFill>
              </a:rPr>
              <a:t>12.971</a:t>
            </a:r>
          </a:p>
        </p:txBody>
      </p:sp>
      <p:sp>
        <p:nvSpPr>
          <p:cNvPr id="69" name="TextBox 68">
            <a:extLst>
              <a:ext uri="{FF2B5EF4-FFF2-40B4-BE49-F238E27FC236}">
                <a16:creationId xmlns:a16="http://schemas.microsoft.com/office/drawing/2014/main" id="{7013244F-4A56-DD4C-A6A8-C955FAF70E46}"/>
              </a:ext>
            </a:extLst>
          </p:cNvPr>
          <p:cNvSpPr txBox="1"/>
          <p:nvPr/>
        </p:nvSpPr>
        <p:spPr>
          <a:xfrm>
            <a:off x="2035431" y="4927829"/>
            <a:ext cx="3031766" cy="923330"/>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44546A"/>
                </a:solidFill>
              </a:rPr>
              <a:t>X̄ </a:t>
            </a:r>
            <a:r>
              <a:rPr lang="en-US" dirty="0">
                <a:solidFill>
                  <a:srgbClr val="44546A"/>
                </a:solidFill>
              </a:rPr>
              <a:t>= </a:t>
            </a:r>
            <a:r>
              <a:rPr lang="en-US" b="1" dirty="0">
                <a:solidFill>
                  <a:srgbClr val="44546A"/>
                </a:solidFill>
              </a:rPr>
              <a:t>163.6</a:t>
            </a:r>
          </a:p>
          <a:p>
            <a:pPr marL="285750" indent="-285750">
              <a:buFont typeface="Arial" panose="020B0604020202020204" pitchFamily="34" charset="0"/>
              <a:buChar char="•"/>
            </a:pPr>
            <a:r>
              <a:rPr lang="en-US" dirty="0">
                <a:solidFill>
                  <a:schemeClr val="tx2"/>
                </a:solidFill>
              </a:rPr>
              <a:t>S</a:t>
            </a:r>
            <a:r>
              <a:rPr lang="en-US" baseline="30000" dirty="0">
                <a:solidFill>
                  <a:schemeClr val="tx2"/>
                </a:solidFill>
              </a:rPr>
              <a:t>2</a:t>
            </a:r>
            <a:r>
              <a:rPr lang="en-US" dirty="0">
                <a:solidFill>
                  <a:schemeClr val="tx2"/>
                </a:solidFill>
              </a:rPr>
              <a:t> = </a:t>
            </a:r>
            <a:r>
              <a:rPr lang="en-US" b="1" dirty="0">
                <a:solidFill>
                  <a:schemeClr val="tx2"/>
                </a:solidFill>
              </a:rPr>
              <a:t>523.82</a:t>
            </a:r>
          </a:p>
          <a:p>
            <a:pPr marL="285750" indent="-285750">
              <a:buFont typeface="Arial" panose="020B0604020202020204" pitchFamily="34" charset="0"/>
              <a:buChar char="•"/>
            </a:pPr>
            <a:r>
              <a:rPr lang="en-US" u="sng" dirty="0">
                <a:solidFill>
                  <a:schemeClr val="tx2"/>
                </a:solidFill>
              </a:rPr>
              <a:t>S = </a:t>
            </a:r>
            <a:r>
              <a:rPr lang="en-US" b="1" u="sng" dirty="0">
                <a:solidFill>
                  <a:schemeClr val="tx2"/>
                </a:solidFill>
              </a:rPr>
              <a:t>22.887</a:t>
            </a:r>
          </a:p>
        </p:txBody>
      </p:sp>
      <p:sp>
        <p:nvSpPr>
          <p:cNvPr id="70" name="Rectangle 69">
            <a:extLst>
              <a:ext uri="{FF2B5EF4-FFF2-40B4-BE49-F238E27FC236}">
                <a16:creationId xmlns:a16="http://schemas.microsoft.com/office/drawing/2014/main" id="{C52A852B-AD0F-3143-8236-0974143E8215}"/>
              </a:ext>
            </a:extLst>
          </p:cNvPr>
          <p:cNvSpPr/>
          <p:nvPr/>
        </p:nvSpPr>
        <p:spPr>
          <a:xfrm>
            <a:off x="924293" y="4100456"/>
            <a:ext cx="4774560" cy="369332"/>
          </a:xfrm>
          <a:prstGeom prst="rect">
            <a:avLst/>
          </a:prstGeom>
          <a:solidFill>
            <a:srgbClr val="0070C0">
              <a:alpha val="4352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1" name="TextBox 70">
            <a:extLst>
              <a:ext uri="{FF2B5EF4-FFF2-40B4-BE49-F238E27FC236}">
                <a16:creationId xmlns:a16="http://schemas.microsoft.com/office/drawing/2014/main" id="{D31B6051-9DA2-7C4C-BB15-B1D55CE82A1D}"/>
              </a:ext>
            </a:extLst>
          </p:cNvPr>
          <p:cNvSpPr txBox="1"/>
          <p:nvPr/>
        </p:nvSpPr>
        <p:spPr>
          <a:xfrm>
            <a:off x="964904" y="4088128"/>
            <a:ext cx="5209395" cy="369332"/>
          </a:xfrm>
          <a:prstGeom prst="rect">
            <a:avLst/>
          </a:prstGeom>
          <a:noFill/>
        </p:spPr>
        <p:txBody>
          <a:bodyPr wrap="square">
            <a:spAutoFit/>
          </a:bodyPr>
          <a:lstStyle/>
          <a:p>
            <a:r>
              <a:rPr lang="en-US" dirty="0">
                <a:solidFill>
                  <a:schemeClr val="tx2"/>
                </a:solidFill>
              </a:rPr>
              <a:t>156, 158, 167, 159, 160, 168, 161, 153, 156, 198</a:t>
            </a:r>
            <a:endParaRPr lang="en-US" sz="1800" dirty="0">
              <a:solidFill>
                <a:schemeClr val="tx2"/>
              </a:solidFill>
            </a:endParaRPr>
          </a:p>
        </p:txBody>
      </p:sp>
      <p:sp>
        <p:nvSpPr>
          <p:cNvPr id="74" name="TextBox 73">
            <a:extLst>
              <a:ext uri="{FF2B5EF4-FFF2-40B4-BE49-F238E27FC236}">
                <a16:creationId xmlns:a16="http://schemas.microsoft.com/office/drawing/2014/main" id="{396C440A-5573-DC47-B5D6-5C33206FD709}"/>
              </a:ext>
            </a:extLst>
          </p:cNvPr>
          <p:cNvSpPr txBox="1"/>
          <p:nvPr/>
        </p:nvSpPr>
        <p:spPr>
          <a:xfrm>
            <a:off x="231911" y="220044"/>
            <a:ext cx="6522849" cy="461665"/>
          </a:xfrm>
          <a:prstGeom prst="rect">
            <a:avLst/>
          </a:prstGeom>
          <a:noFill/>
        </p:spPr>
        <p:txBody>
          <a:bodyPr wrap="square">
            <a:spAutoFit/>
          </a:bodyPr>
          <a:lstStyle/>
          <a:p>
            <a:r>
              <a:rPr lang="en-US" sz="2400" b="1" dirty="0">
                <a:solidFill>
                  <a:schemeClr val="tx2"/>
                </a:solidFill>
              </a:rPr>
              <a:t>Descriptive statistics - </a:t>
            </a:r>
            <a:r>
              <a:rPr lang="en-US" sz="2400" dirty="0">
                <a:solidFill>
                  <a:schemeClr val="tx2"/>
                </a:solidFill>
              </a:rPr>
              <a:t>Measures of variability</a:t>
            </a:r>
          </a:p>
        </p:txBody>
      </p:sp>
      <p:pic>
        <p:nvPicPr>
          <p:cNvPr id="76" name="Picture 8" descr="Graph, analytics, analysis, chart, statistics Free Icon of Analytics">
            <a:extLst>
              <a:ext uri="{FF2B5EF4-FFF2-40B4-BE49-F238E27FC236}">
                <a16:creationId xmlns:a16="http://schemas.microsoft.com/office/drawing/2014/main" id="{33C178F9-75FC-0946-A39F-91A2E51A52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9035" y="2758600"/>
            <a:ext cx="1340799" cy="134079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cartoon alien planet&amp;quot; by lineartestpilot - Mostphotos">
            <a:extLst>
              <a:ext uri="{FF2B5EF4-FFF2-40B4-BE49-F238E27FC236}">
                <a16:creationId xmlns:a16="http://schemas.microsoft.com/office/drawing/2014/main" id="{4D4F92B6-C895-0A43-88BE-B1098FC30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357" y="4926835"/>
            <a:ext cx="1628015" cy="1234747"/>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Earth Cartoon 2D. Vector Stock Photo, Picture And Royalty Free Image. Image  36751534.">
            <a:extLst>
              <a:ext uri="{FF2B5EF4-FFF2-40B4-BE49-F238E27FC236}">
                <a16:creationId xmlns:a16="http://schemas.microsoft.com/office/drawing/2014/main" id="{EA80C3B1-14CB-1548-94A8-5E29126BB6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542" y="2456978"/>
            <a:ext cx="1553646" cy="1530965"/>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DF50177C-EA13-924E-95C3-5F73E190D74C}"/>
              </a:ext>
            </a:extLst>
          </p:cNvPr>
          <p:cNvSpPr txBox="1"/>
          <p:nvPr/>
        </p:nvSpPr>
        <p:spPr>
          <a:xfrm>
            <a:off x="7329840" y="135547"/>
            <a:ext cx="1735502" cy="1384995"/>
          </a:xfrm>
          <a:prstGeom prst="rect">
            <a:avLst/>
          </a:prstGeom>
          <a:noFill/>
        </p:spPr>
        <p:txBody>
          <a:bodyPr wrap="square">
            <a:spAutoFit/>
          </a:bodyPr>
          <a:lstStyle/>
          <a:p>
            <a:r>
              <a:rPr lang="en-US" sz="1400" b="1" dirty="0">
                <a:solidFill>
                  <a:schemeClr val="bg1"/>
                </a:solidFill>
              </a:rPr>
              <a:t>µ - population mean</a:t>
            </a:r>
          </a:p>
          <a:p>
            <a:r>
              <a:rPr lang="en-US" sz="1400" b="1" dirty="0">
                <a:solidFill>
                  <a:schemeClr val="bg1"/>
                </a:solidFill>
              </a:rPr>
              <a:t>X̄ – sample mean</a:t>
            </a:r>
          </a:p>
          <a:p>
            <a:r>
              <a:rPr lang="en-US" sz="1400" b="1" dirty="0">
                <a:solidFill>
                  <a:schemeClr val="bg1"/>
                </a:solidFill>
              </a:rPr>
              <a:t>𝞼 – population SD</a:t>
            </a:r>
          </a:p>
          <a:p>
            <a:r>
              <a:rPr lang="en-US" sz="1400" b="1" dirty="0">
                <a:solidFill>
                  <a:schemeClr val="bg1"/>
                </a:solidFill>
              </a:rPr>
              <a:t>S – sample SD</a:t>
            </a:r>
          </a:p>
          <a:p>
            <a:r>
              <a:rPr lang="en-US" sz="1400" b="1" dirty="0">
                <a:solidFill>
                  <a:schemeClr val="bg1"/>
                </a:solidFill>
              </a:rPr>
              <a:t>𝞼</a:t>
            </a:r>
            <a:r>
              <a:rPr lang="en-US" sz="1400" b="1" baseline="30000" dirty="0">
                <a:solidFill>
                  <a:schemeClr val="bg1"/>
                </a:solidFill>
              </a:rPr>
              <a:t>2</a:t>
            </a:r>
            <a:r>
              <a:rPr lang="en-US" sz="1400" b="1" dirty="0">
                <a:solidFill>
                  <a:schemeClr val="bg1"/>
                </a:solidFill>
              </a:rPr>
              <a:t> – population var.</a:t>
            </a:r>
          </a:p>
          <a:p>
            <a:r>
              <a:rPr lang="en-US" sz="1400" b="1" dirty="0">
                <a:solidFill>
                  <a:schemeClr val="bg1"/>
                </a:solidFill>
              </a:rPr>
              <a:t>S</a:t>
            </a:r>
            <a:r>
              <a:rPr lang="en-US" sz="1400" b="1" baseline="30000" dirty="0">
                <a:solidFill>
                  <a:schemeClr val="bg1"/>
                </a:solidFill>
              </a:rPr>
              <a:t>2</a:t>
            </a:r>
            <a:r>
              <a:rPr lang="en-US" sz="1400" b="1" dirty="0">
                <a:solidFill>
                  <a:schemeClr val="bg1"/>
                </a:solidFill>
              </a:rPr>
              <a:t> – sample var.</a:t>
            </a:r>
            <a:endParaRPr lang="en-IL" sz="1400" dirty="0">
              <a:solidFill>
                <a:schemeClr val="bg1"/>
              </a:solidFill>
            </a:endParaRPr>
          </a:p>
        </p:txBody>
      </p:sp>
      <p:pic>
        <p:nvPicPr>
          <p:cNvPr id="2" name="Picture 4" descr="Cartoon Happy People Png Clipart , Png Download - Happy Cartoon People Png  | Transparent PNG Download #3267790 - Vippng">
            <a:extLst>
              <a:ext uri="{FF2B5EF4-FFF2-40B4-BE49-F238E27FC236}">
                <a16:creationId xmlns:a16="http://schemas.microsoft.com/office/drawing/2014/main" id="{6AAB6B4E-7A91-F0E3-F8A5-86F350CBCC2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027" t="21995" r="80676" b="9830"/>
          <a:stretch/>
        </p:blipFill>
        <p:spPr bwMode="auto">
          <a:xfrm>
            <a:off x="1023440" y="2271355"/>
            <a:ext cx="717865" cy="170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4273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10250"/>
                                        </p:tgtEl>
                                        <p:attrNameLst>
                                          <p:attrName>style.visibility</p:attrName>
                                        </p:attrNameLst>
                                      </p:cBhvr>
                                      <p:to>
                                        <p:strVal val="visible"/>
                                      </p:to>
                                    </p:set>
                                    <p:animEffect transition="in" filter="fade">
                                      <p:cBhvr>
                                        <p:cTn id="13" dur="500"/>
                                        <p:tgtEl>
                                          <p:spTgt spid="102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nodeType="withEffect">
                                  <p:stCondLst>
                                    <p:cond delay="0"/>
                                  </p:stCondLst>
                                  <p:childTnLst>
                                    <p:set>
                                      <p:cBhvr>
                                        <p:cTn id="26" dur="1" fill="hold">
                                          <p:stCondLst>
                                            <p:cond delay="0"/>
                                          </p:stCondLst>
                                        </p:cTn>
                                        <p:tgtEl>
                                          <p:spTgt spid="10248"/>
                                        </p:tgtEl>
                                        <p:attrNameLst>
                                          <p:attrName>style.visibility</p:attrName>
                                        </p:attrNameLst>
                                      </p:cBhvr>
                                      <p:to>
                                        <p:strVal val="visible"/>
                                      </p:to>
                                    </p:set>
                                    <p:animEffect transition="in" filter="fade">
                                      <p:cBhvr>
                                        <p:cTn id="27" dur="500"/>
                                        <p:tgtEl>
                                          <p:spTgt spid="102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
                                            <p:txEl>
                                              <p:pRg st="0" end="0"/>
                                            </p:txEl>
                                          </p:spTgt>
                                        </p:tgtEl>
                                        <p:attrNameLst>
                                          <p:attrName>style.visibility</p:attrName>
                                        </p:attrNameLst>
                                      </p:cBhvr>
                                      <p:to>
                                        <p:strVal val="visible"/>
                                      </p:to>
                                    </p:set>
                                    <p:animEffect transition="in" filter="fade">
                                      <p:cBhvr>
                                        <p:cTn id="32" dur="500"/>
                                        <p:tgtEl>
                                          <p:spTgt spid="56">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69">
                                            <p:txEl>
                                              <p:pRg st="0" end="0"/>
                                            </p:txEl>
                                          </p:spTgt>
                                        </p:tgtEl>
                                        <p:attrNameLst>
                                          <p:attrName>style.visibility</p:attrName>
                                        </p:attrNameLst>
                                      </p:cBhvr>
                                      <p:to>
                                        <p:strVal val="visible"/>
                                      </p:to>
                                    </p:set>
                                    <p:animEffect transition="in" filter="fade">
                                      <p:cBhvr>
                                        <p:cTn id="35" dur="500"/>
                                        <p:tgtEl>
                                          <p:spTgt spid="6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6">
                                            <p:txEl>
                                              <p:pRg st="1" end="1"/>
                                            </p:txEl>
                                          </p:spTgt>
                                        </p:tgtEl>
                                        <p:attrNameLst>
                                          <p:attrName>style.visibility</p:attrName>
                                        </p:attrNameLst>
                                      </p:cBhvr>
                                      <p:to>
                                        <p:strVal val="visible"/>
                                      </p:to>
                                    </p:set>
                                    <p:animEffect transition="in" filter="fade">
                                      <p:cBhvr>
                                        <p:cTn id="40" dur="500"/>
                                        <p:tgtEl>
                                          <p:spTgt spid="56">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6">
                                            <p:txEl>
                                              <p:pRg st="2" end="2"/>
                                            </p:txEl>
                                          </p:spTgt>
                                        </p:tgtEl>
                                        <p:attrNameLst>
                                          <p:attrName>style.visibility</p:attrName>
                                        </p:attrNameLst>
                                      </p:cBhvr>
                                      <p:to>
                                        <p:strVal val="visible"/>
                                      </p:to>
                                    </p:set>
                                    <p:animEffect transition="in" filter="fade">
                                      <p:cBhvr>
                                        <p:cTn id="43" dur="500"/>
                                        <p:tgtEl>
                                          <p:spTgt spid="56">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9">
                                            <p:txEl>
                                              <p:pRg st="1" end="1"/>
                                            </p:txEl>
                                          </p:spTgt>
                                        </p:tgtEl>
                                        <p:attrNameLst>
                                          <p:attrName>style.visibility</p:attrName>
                                        </p:attrNameLst>
                                      </p:cBhvr>
                                      <p:to>
                                        <p:strVal val="visible"/>
                                      </p:to>
                                    </p:set>
                                    <p:animEffect transition="in" filter="fade">
                                      <p:cBhvr>
                                        <p:cTn id="46" dur="500"/>
                                        <p:tgtEl>
                                          <p:spTgt spid="69">
                                            <p:txEl>
                                              <p:pRg st="1" end="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69">
                                            <p:txEl>
                                              <p:pRg st="2" end="2"/>
                                            </p:txEl>
                                          </p:spTgt>
                                        </p:tgtEl>
                                        <p:attrNameLst>
                                          <p:attrName>style.visibility</p:attrName>
                                        </p:attrNameLst>
                                      </p:cBhvr>
                                      <p:to>
                                        <p:strVal val="visible"/>
                                      </p:to>
                                    </p:set>
                                    <p:animEffect transition="in" filter="fade">
                                      <p:cBhvr>
                                        <p:cTn id="49" dur="500"/>
                                        <p:tgtEl>
                                          <p:spTgt spid="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70" grpId="0" animBg="1"/>
      <p:bldP spid="7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62A1FC-37A7-427E-95D9-4831C9AECAA5}"/>
            </a:ext>
          </a:extLst>
        </p:cNvPr>
        <p:cNvGrpSpPr/>
        <p:nvPr/>
      </p:nvGrpSpPr>
      <p:grpSpPr>
        <a:xfrm>
          <a:off x="0" y="0"/>
          <a:ext cx="0" cy="0"/>
          <a:chOff x="0" y="0"/>
          <a:chExt cx="0" cy="0"/>
        </a:xfrm>
      </p:grpSpPr>
      <p:sp>
        <p:nvSpPr>
          <p:cNvPr id="192" name="Rectangle 191">
            <a:extLst>
              <a:ext uri="{FF2B5EF4-FFF2-40B4-BE49-F238E27FC236}">
                <a16:creationId xmlns:a16="http://schemas.microsoft.com/office/drawing/2014/main" id="{F830C3CB-3677-77D7-F813-59A73292F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6D029BE2-225B-8D2E-E584-FE5CA86A0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C3376F4-81E5-8C81-5EF2-AC6B5A3363AB}"/>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74" name="TextBox 73">
            <a:extLst>
              <a:ext uri="{FF2B5EF4-FFF2-40B4-BE49-F238E27FC236}">
                <a16:creationId xmlns:a16="http://schemas.microsoft.com/office/drawing/2014/main" id="{71679974-3DC2-79D7-02E0-2230451D7F07}"/>
              </a:ext>
            </a:extLst>
          </p:cNvPr>
          <p:cNvSpPr txBox="1"/>
          <p:nvPr/>
        </p:nvSpPr>
        <p:spPr>
          <a:xfrm>
            <a:off x="231911" y="220044"/>
            <a:ext cx="6522849" cy="461665"/>
          </a:xfrm>
          <a:prstGeom prst="rect">
            <a:avLst/>
          </a:prstGeom>
          <a:noFill/>
        </p:spPr>
        <p:txBody>
          <a:bodyPr wrap="square">
            <a:spAutoFit/>
          </a:bodyPr>
          <a:lstStyle/>
          <a:p>
            <a:r>
              <a:rPr lang="en-US" sz="2400" b="1" dirty="0">
                <a:solidFill>
                  <a:schemeClr val="tx2"/>
                </a:solidFill>
              </a:rPr>
              <a:t>Descriptive statistics</a:t>
            </a:r>
            <a:endParaRPr lang="en-US" sz="2400" dirty="0">
              <a:solidFill>
                <a:schemeClr val="tx2"/>
              </a:solidFill>
            </a:endParaRPr>
          </a:p>
        </p:txBody>
      </p:sp>
      <p:pic>
        <p:nvPicPr>
          <p:cNvPr id="3" name="Picture 4">
            <a:extLst>
              <a:ext uri="{FF2B5EF4-FFF2-40B4-BE49-F238E27FC236}">
                <a16:creationId xmlns:a16="http://schemas.microsoft.com/office/drawing/2014/main" id="{0D04D142-8E93-A1B4-8B95-8681F8515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D8CD92-50BC-5BDD-E30B-066F51726FA3}"/>
              </a:ext>
            </a:extLst>
          </p:cNvPr>
          <p:cNvSpPr txBox="1"/>
          <p:nvPr/>
        </p:nvSpPr>
        <p:spPr>
          <a:xfrm>
            <a:off x="231912" y="646372"/>
            <a:ext cx="6689998" cy="369332"/>
          </a:xfrm>
          <a:prstGeom prst="rect">
            <a:avLst/>
          </a:prstGeom>
          <a:noFill/>
        </p:spPr>
        <p:txBody>
          <a:bodyPr wrap="square">
            <a:spAutoFit/>
          </a:bodyPr>
          <a:lstStyle/>
          <a:p>
            <a:r>
              <a:rPr lang="en-US" b="1" dirty="0">
                <a:solidFill>
                  <a:schemeClr val="tx2"/>
                </a:solidFill>
              </a:rPr>
              <a:t>Distribution: </a:t>
            </a:r>
            <a:r>
              <a:rPr lang="en-US" dirty="0">
                <a:solidFill>
                  <a:schemeClr val="tx2"/>
                </a:solidFill>
              </a:rPr>
              <a:t>the descriptive of values frequency</a:t>
            </a:r>
            <a:endParaRPr lang="en-US" sz="1800" dirty="0">
              <a:solidFill>
                <a:schemeClr val="tx2"/>
              </a:solidFill>
            </a:endParaRPr>
          </a:p>
        </p:txBody>
      </p:sp>
      <p:sp>
        <p:nvSpPr>
          <p:cNvPr id="10" name="TextBox 9">
            <a:extLst>
              <a:ext uri="{FF2B5EF4-FFF2-40B4-BE49-F238E27FC236}">
                <a16:creationId xmlns:a16="http://schemas.microsoft.com/office/drawing/2014/main" id="{BE38775F-B557-41C9-003A-B2AA8E4589E3}"/>
              </a:ext>
            </a:extLst>
          </p:cNvPr>
          <p:cNvSpPr txBox="1"/>
          <p:nvPr/>
        </p:nvSpPr>
        <p:spPr>
          <a:xfrm>
            <a:off x="1240932" y="3248956"/>
            <a:ext cx="4226671" cy="276999"/>
          </a:xfrm>
          <a:prstGeom prst="rect">
            <a:avLst/>
          </a:prstGeom>
          <a:noFill/>
        </p:spPr>
        <p:txBody>
          <a:bodyPr wrap="square">
            <a:spAutoFit/>
          </a:bodyPr>
          <a:lstStyle/>
          <a:p>
            <a:r>
              <a:rPr lang="en-US" sz="1200" dirty="0"/>
              <a:t>The probability density function of a normal distribution N(0, </a:t>
            </a:r>
            <a:r>
              <a:rPr lang="el-GR" sz="1200" dirty="0"/>
              <a:t>σ2)</a:t>
            </a:r>
            <a:endParaRPr lang="en-IL" sz="1200" dirty="0"/>
          </a:p>
        </p:txBody>
      </p:sp>
      <p:pic>
        <p:nvPicPr>
          <p:cNvPr id="3076" name="Picture 4" descr="Understanding Different Types of Distributions You Will Encounter As A Data  Scientist | by Akshay Sharma | MyTake | Medium">
            <a:extLst>
              <a:ext uri="{FF2B5EF4-FFF2-40B4-BE49-F238E27FC236}">
                <a16:creationId xmlns:a16="http://schemas.microsoft.com/office/drawing/2014/main" id="{6B0BA32B-CF06-EB7D-A591-A3AB65C8F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369" y="3963518"/>
            <a:ext cx="3865695" cy="26925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ormal Distribution">
            <a:extLst>
              <a:ext uri="{FF2B5EF4-FFF2-40B4-BE49-F238E27FC236}">
                <a16:creationId xmlns:a16="http://schemas.microsoft.com/office/drawing/2014/main" id="{2C918F60-C265-6084-2ACD-D6C85E515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4063" y="1169450"/>
            <a:ext cx="3273285" cy="20730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orld's Smallest Man Meets World's Tallest">
            <a:extLst>
              <a:ext uri="{FF2B5EF4-FFF2-40B4-BE49-F238E27FC236}">
                <a16:creationId xmlns:a16="http://schemas.microsoft.com/office/drawing/2014/main" id="{EF3364FD-5951-A8E7-C6F1-C8BB91F5B7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271" t="71464" r="36157" b="2935"/>
          <a:stretch/>
        </p:blipFill>
        <p:spPr bwMode="auto">
          <a:xfrm>
            <a:off x="1392713" y="2556109"/>
            <a:ext cx="502700" cy="4334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orld's Smallest Man Meets World's Tallest">
            <a:extLst>
              <a:ext uri="{FF2B5EF4-FFF2-40B4-BE49-F238E27FC236}">
                <a16:creationId xmlns:a16="http://schemas.microsoft.com/office/drawing/2014/main" id="{12E6BE0F-36D3-D6CF-15AE-1303467B38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7541" t="11743" r="16787" b="2690"/>
          <a:stretch/>
        </p:blipFill>
        <p:spPr bwMode="auto">
          <a:xfrm>
            <a:off x="4661524" y="1736691"/>
            <a:ext cx="659361" cy="144875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DECB969-A8E7-6714-8A0A-8E4E46D1FA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3433"/>
          <a:stretch/>
        </p:blipFill>
        <p:spPr bwMode="auto">
          <a:xfrm>
            <a:off x="2726577" y="2587932"/>
            <a:ext cx="1057280" cy="21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506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8" descr="cartoon alien planet&amp;quot; by lineartestpilot - Mostphotos">
            <a:extLst>
              <a:ext uri="{FF2B5EF4-FFF2-40B4-BE49-F238E27FC236}">
                <a16:creationId xmlns:a16="http://schemas.microsoft.com/office/drawing/2014/main" id="{48EFC2AD-F096-19B8-7287-2306BC1C1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15" y="1259270"/>
            <a:ext cx="1628015" cy="1234747"/>
          </a:xfrm>
          <a:prstGeom prst="rect">
            <a:avLst/>
          </a:prstGeom>
          <a:noFill/>
          <a:extLst>
            <a:ext uri="{909E8E84-426E-40DD-AFC4-6F175D3DCCD1}">
              <a14:hiddenFill xmlns:a14="http://schemas.microsoft.com/office/drawing/2010/main">
                <a:solidFill>
                  <a:srgbClr val="FFFFFF"/>
                </a:solidFill>
              </a14:hiddenFill>
            </a:ext>
          </a:extLst>
        </p:spPr>
      </p:pic>
      <p:sp>
        <p:nvSpPr>
          <p:cNvPr id="192" name="Rectangle 19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כותרת 1">
            <a:extLst>
              <a:ext uri="{FF2B5EF4-FFF2-40B4-BE49-F238E27FC236}">
                <a16:creationId xmlns:a16="http://schemas.microsoft.com/office/drawing/2014/main" id="{6B280BC2-6C88-BE4D-BD7D-8B6E9B51F574}"/>
              </a:ext>
            </a:extLst>
          </p:cNvPr>
          <p:cNvSpPr txBox="1">
            <a:spLocks/>
          </p:cNvSpPr>
          <p:nvPr/>
        </p:nvSpPr>
        <p:spPr>
          <a:xfrm>
            <a:off x="231912" y="371061"/>
            <a:ext cx="3041375" cy="821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algn="ctr" defTabSz="914400" rtl="1" eaLnBrk="1" latinLnBrk="0" hangingPunct="1">
              <a:lnSpc>
                <a:spcPct val="90000"/>
              </a:lnSpc>
              <a:spcBef>
                <a:spcPct val="0"/>
              </a:spcBef>
              <a:buNone/>
            </a:pPr>
            <a:endParaRPr lang="en-IL" b="1" dirty="0">
              <a:solidFill>
                <a:schemeClr val="tx2"/>
              </a:solidFill>
            </a:endParaRPr>
          </a:p>
        </p:txBody>
      </p:sp>
      <p:sp>
        <p:nvSpPr>
          <p:cNvPr id="39" name="TextBox 38">
            <a:extLst>
              <a:ext uri="{FF2B5EF4-FFF2-40B4-BE49-F238E27FC236}">
                <a16:creationId xmlns:a16="http://schemas.microsoft.com/office/drawing/2014/main" id="{A2C49D2A-6089-6E41-9290-AA4394A1768C}"/>
              </a:ext>
            </a:extLst>
          </p:cNvPr>
          <p:cNvSpPr txBox="1"/>
          <p:nvPr/>
        </p:nvSpPr>
        <p:spPr>
          <a:xfrm>
            <a:off x="262842" y="833558"/>
            <a:ext cx="1432502" cy="369332"/>
          </a:xfrm>
          <a:prstGeom prst="rect">
            <a:avLst/>
          </a:prstGeom>
          <a:noFill/>
        </p:spPr>
        <p:txBody>
          <a:bodyPr wrap="square">
            <a:spAutoFit/>
          </a:bodyPr>
          <a:lstStyle/>
          <a:p>
            <a:r>
              <a:rPr lang="en-US" sz="1800" dirty="0">
                <a:solidFill>
                  <a:schemeClr val="tx2"/>
                </a:solidFill>
              </a:rPr>
              <a:t>Population</a:t>
            </a:r>
            <a:endParaRPr lang="en-IL" dirty="0"/>
          </a:p>
        </p:txBody>
      </p:sp>
      <p:sp>
        <p:nvSpPr>
          <p:cNvPr id="76" name="TextBox 75">
            <a:extLst>
              <a:ext uri="{FF2B5EF4-FFF2-40B4-BE49-F238E27FC236}">
                <a16:creationId xmlns:a16="http://schemas.microsoft.com/office/drawing/2014/main" id="{7E857EB7-043B-3C46-B38B-0F34C37FD275}"/>
              </a:ext>
            </a:extLst>
          </p:cNvPr>
          <p:cNvSpPr txBox="1"/>
          <p:nvPr/>
        </p:nvSpPr>
        <p:spPr>
          <a:xfrm>
            <a:off x="231912" y="220044"/>
            <a:ext cx="6536878" cy="461665"/>
          </a:xfrm>
          <a:prstGeom prst="rect">
            <a:avLst/>
          </a:prstGeom>
          <a:noFill/>
        </p:spPr>
        <p:txBody>
          <a:bodyPr wrap="square">
            <a:spAutoFit/>
          </a:bodyPr>
          <a:lstStyle/>
          <a:p>
            <a:r>
              <a:rPr lang="en-US" sz="2400" b="1" dirty="0">
                <a:solidFill>
                  <a:schemeClr val="tx2"/>
                </a:solidFill>
              </a:rPr>
              <a:t>The central limit theorem (CTL)</a:t>
            </a:r>
          </a:p>
        </p:txBody>
      </p:sp>
      <p:pic>
        <p:nvPicPr>
          <p:cNvPr id="77" name="Picture 4">
            <a:extLst>
              <a:ext uri="{FF2B5EF4-FFF2-40B4-BE49-F238E27FC236}">
                <a16:creationId xmlns:a16="http://schemas.microsoft.com/office/drawing/2014/main" id="{E6EC2CD1-89F3-AF40-A8A3-05B16A21E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435" y="2990850"/>
            <a:ext cx="1270000" cy="876300"/>
          </a:xfrm>
          <a:prstGeom prst="rect">
            <a:avLst/>
          </a:prstGeom>
          <a:noFill/>
          <a:extLst>
            <a:ext uri="{909E8E84-426E-40DD-AFC4-6F175D3DCCD1}">
              <a14:hiddenFill xmlns:a14="http://schemas.microsoft.com/office/drawing/2010/main">
                <a:solidFill>
                  <a:srgbClr val="FFFFFF"/>
                </a:solidFill>
              </a14:hiddenFill>
            </a:ext>
          </a:extLst>
        </p:spPr>
      </p:pic>
      <p:grpSp>
        <p:nvGrpSpPr>
          <p:cNvPr id="1038" name="Group 1037">
            <a:extLst>
              <a:ext uri="{FF2B5EF4-FFF2-40B4-BE49-F238E27FC236}">
                <a16:creationId xmlns:a16="http://schemas.microsoft.com/office/drawing/2014/main" id="{E79FA6E5-4B0D-914A-B5D1-A69571D8DF24}"/>
              </a:ext>
            </a:extLst>
          </p:cNvPr>
          <p:cNvGrpSpPr/>
          <p:nvPr/>
        </p:nvGrpSpPr>
        <p:grpSpPr>
          <a:xfrm>
            <a:off x="690831" y="3077757"/>
            <a:ext cx="5825934" cy="3320869"/>
            <a:chOff x="678131" y="3103157"/>
            <a:chExt cx="5825934" cy="3320869"/>
          </a:xfrm>
        </p:grpSpPr>
        <p:grpSp>
          <p:nvGrpSpPr>
            <p:cNvPr id="22" name="Group 21">
              <a:extLst>
                <a:ext uri="{FF2B5EF4-FFF2-40B4-BE49-F238E27FC236}">
                  <a16:creationId xmlns:a16="http://schemas.microsoft.com/office/drawing/2014/main" id="{9CB71CFA-9807-6E42-8C2E-1922BAE9500B}"/>
                </a:ext>
              </a:extLst>
            </p:cNvPr>
            <p:cNvGrpSpPr/>
            <p:nvPr/>
          </p:nvGrpSpPr>
          <p:grpSpPr>
            <a:xfrm>
              <a:off x="678131" y="3103157"/>
              <a:ext cx="5589838" cy="3243080"/>
              <a:chOff x="1878635" y="3794749"/>
              <a:chExt cx="4748705" cy="2755076"/>
            </a:xfrm>
          </p:grpSpPr>
          <p:cxnSp>
            <p:nvCxnSpPr>
              <p:cNvPr id="23" name="Straight Arrow Connector 22">
                <a:extLst>
                  <a:ext uri="{FF2B5EF4-FFF2-40B4-BE49-F238E27FC236}">
                    <a16:creationId xmlns:a16="http://schemas.microsoft.com/office/drawing/2014/main" id="{5E7517C8-F768-834A-8DB9-7CA40A94C861}"/>
                  </a:ext>
                </a:extLst>
              </p:cNvPr>
              <p:cNvCxnSpPr>
                <a:cxnSpLocks/>
              </p:cNvCxnSpPr>
              <p:nvPr/>
            </p:nvCxnSpPr>
            <p:spPr>
              <a:xfrm>
                <a:off x="1878635" y="6212924"/>
                <a:ext cx="47487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94CA5CA-2566-C940-A84C-A695429105F6}"/>
                  </a:ext>
                </a:extLst>
              </p:cNvPr>
              <p:cNvCxnSpPr/>
              <p:nvPr/>
            </p:nvCxnSpPr>
            <p:spPr>
              <a:xfrm flipV="1">
                <a:off x="2199337" y="3794749"/>
                <a:ext cx="0" cy="27550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83A0EA4-6D8D-ED49-87B1-DBF850C0733C}"/>
                </a:ext>
              </a:extLst>
            </p:cNvPr>
            <p:cNvSpPr txBox="1"/>
            <p:nvPr/>
          </p:nvSpPr>
          <p:spPr>
            <a:xfrm>
              <a:off x="1165497" y="6058447"/>
              <a:ext cx="832799" cy="307777"/>
            </a:xfrm>
            <a:prstGeom prst="rect">
              <a:avLst/>
            </a:prstGeom>
            <a:noFill/>
          </p:spPr>
          <p:txBody>
            <a:bodyPr wrap="square">
              <a:spAutoFit/>
            </a:bodyPr>
            <a:lstStyle/>
            <a:p>
              <a:r>
                <a:rPr lang="en-US" sz="1400" dirty="0">
                  <a:solidFill>
                    <a:schemeClr val="tx2"/>
                  </a:solidFill>
                </a:rPr>
                <a:t>Short</a:t>
              </a:r>
              <a:endParaRPr lang="en-IL" sz="1400" dirty="0"/>
            </a:p>
          </p:txBody>
        </p:sp>
        <p:sp>
          <p:nvSpPr>
            <p:cNvPr id="37" name="TextBox 36">
              <a:extLst>
                <a:ext uri="{FF2B5EF4-FFF2-40B4-BE49-F238E27FC236}">
                  <a16:creationId xmlns:a16="http://schemas.microsoft.com/office/drawing/2014/main" id="{A73D5C9A-D3C5-C046-A6E5-F6EFF6B740A6}"/>
                </a:ext>
              </a:extLst>
            </p:cNvPr>
            <p:cNvSpPr txBox="1"/>
            <p:nvPr/>
          </p:nvSpPr>
          <p:spPr>
            <a:xfrm>
              <a:off x="5671266" y="6116249"/>
              <a:ext cx="832799" cy="307777"/>
            </a:xfrm>
            <a:prstGeom prst="rect">
              <a:avLst/>
            </a:prstGeom>
            <a:noFill/>
          </p:spPr>
          <p:txBody>
            <a:bodyPr wrap="square">
              <a:spAutoFit/>
            </a:bodyPr>
            <a:lstStyle/>
            <a:p>
              <a:r>
                <a:rPr lang="en-US" sz="1400" dirty="0">
                  <a:solidFill>
                    <a:schemeClr val="tx2"/>
                  </a:solidFill>
                </a:rPr>
                <a:t>Tall</a:t>
              </a:r>
              <a:endParaRPr lang="en-IL" sz="1400" dirty="0"/>
            </a:p>
          </p:txBody>
        </p:sp>
        <p:grpSp>
          <p:nvGrpSpPr>
            <p:cNvPr id="49" name="Group 48">
              <a:extLst>
                <a:ext uri="{FF2B5EF4-FFF2-40B4-BE49-F238E27FC236}">
                  <a16:creationId xmlns:a16="http://schemas.microsoft.com/office/drawing/2014/main" id="{485DCBFA-8774-4F47-85BD-D7369C24C2A8}"/>
                </a:ext>
              </a:extLst>
            </p:cNvPr>
            <p:cNvGrpSpPr/>
            <p:nvPr/>
          </p:nvGrpSpPr>
          <p:grpSpPr>
            <a:xfrm>
              <a:off x="1307178" y="5742590"/>
              <a:ext cx="4122348" cy="307777"/>
              <a:chOff x="2483004" y="4616605"/>
              <a:chExt cx="4122348" cy="735980"/>
            </a:xfrm>
          </p:grpSpPr>
          <p:cxnSp>
            <p:nvCxnSpPr>
              <p:cNvPr id="48" name="Straight Connector 47">
                <a:extLst>
                  <a:ext uri="{FF2B5EF4-FFF2-40B4-BE49-F238E27FC236}">
                    <a16:creationId xmlns:a16="http://schemas.microsoft.com/office/drawing/2014/main" id="{14EF8BAA-7394-AF4E-A24D-DBBF81FEEB2C}"/>
                  </a:ext>
                </a:extLst>
              </p:cNvPr>
              <p:cNvCxnSpPr/>
              <p:nvPr/>
            </p:nvCxnSpPr>
            <p:spPr>
              <a:xfrm>
                <a:off x="4337824"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32816F0-372E-9D48-AAAE-FC60CA3B28F2}"/>
                  </a:ext>
                </a:extLst>
              </p:cNvPr>
              <p:cNvCxnSpPr/>
              <p:nvPr/>
            </p:nvCxnSpPr>
            <p:spPr>
              <a:xfrm>
                <a:off x="4813609"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BD7ECA5-38E8-DD4F-9ACF-EFBF8A057434}"/>
                  </a:ext>
                </a:extLst>
              </p:cNvPr>
              <p:cNvCxnSpPr/>
              <p:nvPr/>
            </p:nvCxnSpPr>
            <p:spPr>
              <a:xfrm>
                <a:off x="5226204"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B8E60DF-A913-9041-8C19-A81FE03BCF0A}"/>
                  </a:ext>
                </a:extLst>
              </p:cNvPr>
              <p:cNvCxnSpPr/>
              <p:nvPr/>
            </p:nvCxnSpPr>
            <p:spPr>
              <a:xfrm>
                <a:off x="5701989"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9244935-A085-B140-B4D1-2D9EFD77CD76}"/>
                  </a:ext>
                </a:extLst>
              </p:cNvPr>
              <p:cNvCxnSpPr/>
              <p:nvPr/>
            </p:nvCxnSpPr>
            <p:spPr>
              <a:xfrm>
                <a:off x="3395820"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EF9885-68E5-124E-ACE3-78B41B926DB8}"/>
                  </a:ext>
                </a:extLst>
              </p:cNvPr>
              <p:cNvCxnSpPr/>
              <p:nvPr/>
            </p:nvCxnSpPr>
            <p:spPr>
              <a:xfrm>
                <a:off x="3871605"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E224064-7F5E-2249-B700-9D66D93EA844}"/>
                  </a:ext>
                </a:extLst>
              </p:cNvPr>
              <p:cNvCxnSpPr/>
              <p:nvPr/>
            </p:nvCxnSpPr>
            <p:spPr>
              <a:xfrm>
                <a:off x="2483004"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CE96DE8-43ED-4C4B-B1D3-4D18FE67CFC8}"/>
                  </a:ext>
                </a:extLst>
              </p:cNvPr>
              <p:cNvCxnSpPr/>
              <p:nvPr/>
            </p:nvCxnSpPr>
            <p:spPr>
              <a:xfrm>
                <a:off x="2958789"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3C9FC04-C6A8-524D-AD5A-C91BA5BFB98B}"/>
                  </a:ext>
                </a:extLst>
              </p:cNvPr>
              <p:cNvCxnSpPr/>
              <p:nvPr/>
            </p:nvCxnSpPr>
            <p:spPr>
              <a:xfrm>
                <a:off x="6129567"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D26AFF3-D4B5-0843-90B7-8102235FA38B}"/>
                  </a:ext>
                </a:extLst>
              </p:cNvPr>
              <p:cNvCxnSpPr/>
              <p:nvPr/>
            </p:nvCxnSpPr>
            <p:spPr>
              <a:xfrm>
                <a:off x="6605352" y="4616605"/>
                <a:ext cx="0" cy="73598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1" name="TextBox 120">
              <a:extLst>
                <a:ext uri="{FF2B5EF4-FFF2-40B4-BE49-F238E27FC236}">
                  <a16:creationId xmlns:a16="http://schemas.microsoft.com/office/drawing/2014/main" id="{FF1E286B-C682-6348-ABF0-714A0FE3B87E}"/>
                </a:ext>
              </a:extLst>
            </p:cNvPr>
            <p:cNvSpPr txBox="1"/>
            <p:nvPr/>
          </p:nvSpPr>
          <p:spPr>
            <a:xfrm>
              <a:off x="1223995" y="4808532"/>
              <a:ext cx="875996" cy="369332"/>
            </a:xfrm>
            <a:prstGeom prst="rect">
              <a:avLst/>
            </a:prstGeom>
            <a:noFill/>
          </p:spPr>
          <p:txBody>
            <a:bodyPr wrap="square">
              <a:spAutoFit/>
            </a:bodyPr>
            <a:lstStyle/>
            <a:p>
              <a:r>
                <a:rPr lang="en-US" sz="1800" dirty="0">
                  <a:solidFill>
                    <a:schemeClr val="tx2"/>
                  </a:solidFill>
                </a:rPr>
                <a:t>Sample</a:t>
              </a:r>
              <a:endParaRPr lang="en-IL" dirty="0"/>
            </a:p>
          </p:txBody>
        </p:sp>
        <p:cxnSp>
          <p:nvCxnSpPr>
            <p:cNvPr id="159" name="Straight Connector 158">
              <a:extLst>
                <a:ext uri="{FF2B5EF4-FFF2-40B4-BE49-F238E27FC236}">
                  <a16:creationId xmlns:a16="http://schemas.microsoft.com/office/drawing/2014/main" id="{830F8234-C98A-9140-A05E-25215227F93E}"/>
                </a:ext>
              </a:extLst>
            </p:cNvPr>
            <p:cNvCxnSpPr/>
            <p:nvPr/>
          </p:nvCxnSpPr>
          <p:spPr>
            <a:xfrm>
              <a:off x="5835926" y="5755290"/>
              <a:ext cx="0" cy="307777"/>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39" name="Group 1038">
            <a:extLst>
              <a:ext uri="{FF2B5EF4-FFF2-40B4-BE49-F238E27FC236}">
                <a16:creationId xmlns:a16="http://schemas.microsoft.com/office/drawing/2014/main" id="{5A0617AD-76B5-0C43-AF39-E34A171634A1}"/>
              </a:ext>
            </a:extLst>
          </p:cNvPr>
          <p:cNvGrpSpPr/>
          <p:nvPr/>
        </p:nvGrpSpPr>
        <p:grpSpPr>
          <a:xfrm>
            <a:off x="1132933" y="2778573"/>
            <a:ext cx="4621264" cy="3137295"/>
            <a:chOff x="1132933" y="2778573"/>
            <a:chExt cx="4621264" cy="3137295"/>
          </a:xfrm>
        </p:grpSpPr>
        <p:sp>
          <p:nvSpPr>
            <p:cNvPr id="113" name="Freeform 112">
              <a:extLst>
                <a:ext uri="{FF2B5EF4-FFF2-40B4-BE49-F238E27FC236}">
                  <a16:creationId xmlns:a16="http://schemas.microsoft.com/office/drawing/2014/main" id="{BFB12586-8958-3141-9E16-60BF08F0C2E9}"/>
                </a:ext>
              </a:extLst>
            </p:cNvPr>
            <p:cNvSpPr/>
            <p:nvPr/>
          </p:nvSpPr>
          <p:spPr>
            <a:xfrm>
              <a:off x="1132933" y="3199021"/>
              <a:ext cx="4621264" cy="2716847"/>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chemeClr val="accent4">
                <a:lumMod val="60000"/>
                <a:lumOff val="40000"/>
                <a:alpha val="35294"/>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marL="0" algn="ctr" defTabSz="457200" rtl="0" eaLnBrk="1" latinLnBrk="0" hangingPunct="1"/>
              <a:endParaRPr lang="en-US" dirty="0"/>
            </a:p>
          </p:txBody>
        </p:sp>
        <p:cxnSp>
          <p:nvCxnSpPr>
            <p:cNvPr id="1024" name="Straight Connector 1023">
              <a:extLst>
                <a:ext uri="{FF2B5EF4-FFF2-40B4-BE49-F238E27FC236}">
                  <a16:creationId xmlns:a16="http://schemas.microsoft.com/office/drawing/2014/main" id="{14640356-78FE-E54B-B630-288C38CC95E5}"/>
                </a:ext>
              </a:extLst>
            </p:cNvPr>
            <p:cNvCxnSpPr>
              <a:cxnSpLocks/>
            </p:cNvCxnSpPr>
            <p:nvPr/>
          </p:nvCxnSpPr>
          <p:spPr>
            <a:xfrm>
              <a:off x="3647977" y="3103157"/>
              <a:ext cx="0" cy="2535643"/>
            </a:xfrm>
            <a:prstGeom prst="line">
              <a:avLst/>
            </a:prstGeom>
            <a:ln w="28575">
              <a:solidFill>
                <a:schemeClr val="accent2">
                  <a:lumMod val="75000"/>
                </a:schemeClr>
              </a:solidFill>
              <a:prstDash val="dash"/>
            </a:ln>
          </p:spPr>
          <p:style>
            <a:lnRef idx="1">
              <a:schemeClr val="accent2"/>
            </a:lnRef>
            <a:fillRef idx="0">
              <a:schemeClr val="accent2"/>
            </a:fillRef>
            <a:effectRef idx="0">
              <a:schemeClr val="accent2"/>
            </a:effectRef>
            <a:fontRef idx="minor">
              <a:schemeClr val="tx1"/>
            </a:fontRef>
          </p:style>
        </p:cxnSp>
        <p:sp>
          <p:nvSpPr>
            <p:cNvPr id="170" name="TextBox 169">
              <a:extLst>
                <a:ext uri="{FF2B5EF4-FFF2-40B4-BE49-F238E27FC236}">
                  <a16:creationId xmlns:a16="http://schemas.microsoft.com/office/drawing/2014/main" id="{F4C68C3D-3D16-5B46-BB56-9C916896B757}"/>
                </a:ext>
              </a:extLst>
            </p:cNvPr>
            <p:cNvSpPr txBox="1"/>
            <p:nvPr/>
          </p:nvSpPr>
          <p:spPr>
            <a:xfrm>
              <a:off x="2663509" y="2778573"/>
              <a:ext cx="1880210" cy="307777"/>
            </a:xfrm>
            <a:prstGeom prst="rect">
              <a:avLst/>
            </a:prstGeom>
            <a:noFill/>
            <a:ln>
              <a:solidFill>
                <a:schemeClr val="accent2">
                  <a:lumMod val="75000"/>
                </a:schemeClr>
              </a:solidFill>
            </a:ln>
          </p:spPr>
          <p:txBody>
            <a:bodyPr wrap="square">
              <a:spAutoFit/>
            </a:bodyPr>
            <a:lstStyle/>
            <a:p>
              <a:pPr algn="ctr"/>
              <a:r>
                <a:rPr lang="en-US" sz="1400" b="1" dirty="0"/>
                <a:t>Population mean (</a:t>
              </a:r>
              <a:r>
                <a:rPr lang="el-GR" sz="1400" b="1" dirty="0"/>
                <a:t>μ</a:t>
              </a:r>
              <a:r>
                <a:rPr lang="en-US" sz="1400" b="1" dirty="0"/>
                <a:t>)</a:t>
              </a:r>
              <a:endParaRPr lang="en-IL" sz="1400" b="1" dirty="0"/>
            </a:p>
          </p:txBody>
        </p:sp>
      </p:grpSp>
      <p:grpSp>
        <p:nvGrpSpPr>
          <p:cNvPr id="238" name="Group 237">
            <a:extLst>
              <a:ext uri="{FF2B5EF4-FFF2-40B4-BE49-F238E27FC236}">
                <a16:creationId xmlns:a16="http://schemas.microsoft.com/office/drawing/2014/main" id="{EB25FA2C-3FC5-1049-AC50-875349A16287}"/>
              </a:ext>
            </a:extLst>
          </p:cNvPr>
          <p:cNvGrpSpPr/>
          <p:nvPr/>
        </p:nvGrpSpPr>
        <p:grpSpPr>
          <a:xfrm>
            <a:off x="3279693" y="5265723"/>
            <a:ext cx="2500276" cy="619343"/>
            <a:chOff x="3291333" y="5221533"/>
            <a:chExt cx="2500276" cy="619343"/>
          </a:xfrm>
        </p:grpSpPr>
        <p:sp>
          <p:nvSpPr>
            <p:cNvPr id="239" name="Oval 238">
              <a:extLst>
                <a:ext uri="{FF2B5EF4-FFF2-40B4-BE49-F238E27FC236}">
                  <a16:creationId xmlns:a16="http://schemas.microsoft.com/office/drawing/2014/main" id="{EC4C4232-1DB6-9746-91E1-289668EADD28}"/>
                </a:ext>
              </a:extLst>
            </p:cNvPr>
            <p:cNvSpPr/>
            <p:nvPr/>
          </p:nvSpPr>
          <p:spPr>
            <a:xfrm>
              <a:off x="5527866" y="5566528"/>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0" name="Oval 239">
              <a:extLst>
                <a:ext uri="{FF2B5EF4-FFF2-40B4-BE49-F238E27FC236}">
                  <a16:creationId xmlns:a16="http://schemas.microsoft.com/office/drawing/2014/main" id="{73AFD331-FC2B-0B42-9B78-BD51BB5A0264}"/>
                </a:ext>
              </a:extLst>
            </p:cNvPr>
            <p:cNvSpPr/>
            <p:nvPr/>
          </p:nvSpPr>
          <p:spPr>
            <a:xfrm>
              <a:off x="4638443" y="5567313"/>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1" name="Oval 240">
              <a:extLst>
                <a:ext uri="{FF2B5EF4-FFF2-40B4-BE49-F238E27FC236}">
                  <a16:creationId xmlns:a16="http://schemas.microsoft.com/office/drawing/2014/main" id="{A6343B12-7A23-6A4C-92C5-603B19BCCECD}"/>
                </a:ext>
              </a:extLst>
            </p:cNvPr>
            <p:cNvSpPr/>
            <p:nvPr/>
          </p:nvSpPr>
          <p:spPr>
            <a:xfrm>
              <a:off x="3291333" y="5577133"/>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2" name="Oval 241">
              <a:extLst>
                <a:ext uri="{FF2B5EF4-FFF2-40B4-BE49-F238E27FC236}">
                  <a16:creationId xmlns:a16="http://schemas.microsoft.com/office/drawing/2014/main" id="{F94B2ACC-F11F-4A48-8C9E-4547D0122B56}"/>
                </a:ext>
              </a:extLst>
            </p:cNvPr>
            <p:cNvSpPr/>
            <p:nvPr/>
          </p:nvSpPr>
          <p:spPr>
            <a:xfrm>
              <a:off x="3723133" y="5221533"/>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3" name="Oval 242">
              <a:extLst>
                <a:ext uri="{FF2B5EF4-FFF2-40B4-BE49-F238E27FC236}">
                  <a16:creationId xmlns:a16="http://schemas.microsoft.com/office/drawing/2014/main" id="{3130A3CD-2B95-0C47-B229-B3C2D3844C86}"/>
                </a:ext>
              </a:extLst>
            </p:cNvPr>
            <p:cNvSpPr/>
            <p:nvPr/>
          </p:nvSpPr>
          <p:spPr>
            <a:xfrm>
              <a:off x="3714300" y="5567314"/>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1041" name="Group 1040">
            <a:extLst>
              <a:ext uri="{FF2B5EF4-FFF2-40B4-BE49-F238E27FC236}">
                <a16:creationId xmlns:a16="http://schemas.microsoft.com/office/drawing/2014/main" id="{9230B597-CE5A-F449-AF6C-E3D4FD7583AB}"/>
              </a:ext>
            </a:extLst>
          </p:cNvPr>
          <p:cNvGrpSpPr/>
          <p:nvPr/>
        </p:nvGrpSpPr>
        <p:grpSpPr>
          <a:xfrm>
            <a:off x="2376241" y="4435597"/>
            <a:ext cx="2498943" cy="1444843"/>
            <a:chOff x="2387599" y="4424791"/>
            <a:chExt cx="2498943" cy="1444843"/>
          </a:xfrm>
        </p:grpSpPr>
        <p:sp>
          <p:nvSpPr>
            <p:cNvPr id="257" name="Oval 256">
              <a:extLst>
                <a:ext uri="{FF2B5EF4-FFF2-40B4-BE49-F238E27FC236}">
                  <a16:creationId xmlns:a16="http://schemas.microsoft.com/office/drawing/2014/main" id="{0AED791B-54D4-6748-BC49-73AD608C8F6E}"/>
                </a:ext>
              </a:extLst>
            </p:cNvPr>
            <p:cNvSpPr/>
            <p:nvPr/>
          </p:nvSpPr>
          <p:spPr>
            <a:xfrm>
              <a:off x="2387599" y="56058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dirty="0"/>
            </a:p>
          </p:txBody>
        </p:sp>
        <p:sp>
          <p:nvSpPr>
            <p:cNvPr id="258" name="Oval 257">
              <a:extLst>
                <a:ext uri="{FF2B5EF4-FFF2-40B4-BE49-F238E27FC236}">
                  <a16:creationId xmlns:a16="http://schemas.microsoft.com/office/drawing/2014/main" id="{9D93658C-9ED7-A74E-8587-CDF374B5AE35}"/>
                </a:ext>
              </a:extLst>
            </p:cNvPr>
            <p:cNvSpPr/>
            <p:nvPr/>
          </p:nvSpPr>
          <p:spPr>
            <a:xfrm>
              <a:off x="2793999" y="55804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59" name="Oval 258">
              <a:extLst>
                <a:ext uri="{FF2B5EF4-FFF2-40B4-BE49-F238E27FC236}">
                  <a16:creationId xmlns:a16="http://schemas.microsoft.com/office/drawing/2014/main" id="{C8007396-1C7B-8F47-B4B9-B15982B444DC}"/>
                </a:ext>
              </a:extLst>
            </p:cNvPr>
            <p:cNvSpPr/>
            <p:nvPr/>
          </p:nvSpPr>
          <p:spPr>
            <a:xfrm>
              <a:off x="3263899" y="52502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0" name="Oval 259">
              <a:extLst>
                <a:ext uri="{FF2B5EF4-FFF2-40B4-BE49-F238E27FC236}">
                  <a16:creationId xmlns:a16="http://schemas.microsoft.com/office/drawing/2014/main" id="{C5C3FA79-A283-2E4B-AD60-DE0B83136808}"/>
                </a:ext>
              </a:extLst>
            </p:cNvPr>
            <p:cNvSpPr/>
            <p:nvPr/>
          </p:nvSpPr>
          <p:spPr>
            <a:xfrm>
              <a:off x="3708399" y="48438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1" name="Oval 260">
              <a:extLst>
                <a:ext uri="{FF2B5EF4-FFF2-40B4-BE49-F238E27FC236}">
                  <a16:creationId xmlns:a16="http://schemas.microsoft.com/office/drawing/2014/main" id="{8F5130DC-FA9F-1D4F-AAE8-25CF7BE87FFB}"/>
                </a:ext>
              </a:extLst>
            </p:cNvPr>
            <p:cNvSpPr/>
            <p:nvPr/>
          </p:nvSpPr>
          <p:spPr>
            <a:xfrm>
              <a:off x="3251199" y="48692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2" name="Oval 261">
              <a:extLst>
                <a:ext uri="{FF2B5EF4-FFF2-40B4-BE49-F238E27FC236}">
                  <a16:creationId xmlns:a16="http://schemas.microsoft.com/office/drawing/2014/main" id="{6663083B-F52C-B24B-9C65-D61630606C21}"/>
                </a:ext>
              </a:extLst>
            </p:cNvPr>
            <p:cNvSpPr/>
            <p:nvPr/>
          </p:nvSpPr>
          <p:spPr>
            <a:xfrm>
              <a:off x="3695699" y="44247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3" name="Oval 262">
              <a:extLst>
                <a:ext uri="{FF2B5EF4-FFF2-40B4-BE49-F238E27FC236}">
                  <a16:creationId xmlns:a16="http://schemas.microsoft.com/office/drawing/2014/main" id="{C548C547-3F59-FD49-92AC-98CC1851E549}"/>
                </a:ext>
              </a:extLst>
            </p:cNvPr>
            <p:cNvSpPr/>
            <p:nvPr/>
          </p:nvSpPr>
          <p:spPr>
            <a:xfrm>
              <a:off x="3263899" y="44628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4" name="Oval 263">
              <a:extLst>
                <a:ext uri="{FF2B5EF4-FFF2-40B4-BE49-F238E27FC236}">
                  <a16:creationId xmlns:a16="http://schemas.microsoft.com/office/drawing/2014/main" id="{15225D0C-ED33-3049-B9F2-872F5A1D3DA9}"/>
                </a:ext>
              </a:extLst>
            </p:cNvPr>
            <p:cNvSpPr/>
            <p:nvPr/>
          </p:nvSpPr>
          <p:spPr>
            <a:xfrm>
              <a:off x="2819399" y="52375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5" name="Oval 264">
              <a:extLst>
                <a:ext uri="{FF2B5EF4-FFF2-40B4-BE49-F238E27FC236}">
                  <a16:creationId xmlns:a16="http://schemas.microsoft.com/office/drawing/2014/main" id="{217238BD-0E9E-F64D-9722-092438AAE096}"/>
                </a:ext>
              </a:extLst>
            </p:cNvPr>
            <p:cNvSpPr/>
            <p:nvPr/>
          </p:nvSpPr>
          <p:spPr>
            <a:xfrm>
              <a:off x="4165599" y="55804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66" name="Oval 265">
              <a:extLst>
                <a:ext uri="{FF2B5EF4-FFF2-40B4-BE49-F238E27FC236}">
                  <a16:creationId xmlns:a16="http://schemas.microsoft.com/office/drawing/2014/main" id="{460AA6AE-DBFA-264D-B96E-EFDF33577F92}"/>
                </a:ext>
              </a:extLst>
            </p:cNvPr>
            <p:cNvSpPr/>
            <p:nvPr/>
          </p:nvSpPr>
          <p:spPr>
            <a:xfrm>
              <a:off x="4622799" y="52756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grpSp>
      <p:grpSp>
        <p:nvGrpSpPr>
          <p:cNvPr id="268" name="Group 267">
            <a:extLst>
              <a:ext uri="{FF2B5EF4-FFF2-40B4-BE49-F238E27FC236}">
                <a16:creationId xmlns:a16="http://schemas.microsoft.com/office/drawing/2014/main" id="{75B3E99D-EAD6-1C48-85F3-66816D7345AD}"/>
              </a:ext>
            </a:extLst>
          </p:cNvPr>
          <p:cNvGrpSpPr/>
          <p:nvPr/>
        </p:nvGrpSpPr>
        <p:grpSpPr>
          <a:xfrm>
            <a:off x="3806342" y="3670643"/>
            <a:ext cx="1464412" cy="2231806"/>
            <a:chOff x="3884005" y="3288425"/>
            <a:chExt cx="1464412" cy="2231806"/>
          </a:xfrm>
        </p:grpSpPr>
        <p:cxnSp>
          <p:nvCxnSpPr>
            <p:cNvPr id="269" name="Straight Connector 268">
              <a:extLst>
                <a:ext uri="{FF2B5EF4-FFF2-40B4-BE49-F238E27FC236}">
                  <a16:creationId xmlns:a16="http://schemas.microsoft.com/office/drawing/2014/main" id="{8C885A9C-B074-0C47-9411-AF276E1FAA87}"/>
                </a:ext>
              </a:extLst>
            </p:cNvPr>
            <p:cNvCxnSpPr>
              <a:cxnSpLocks/>
            </p:cNvCxnSpPr>
            <p:nvPr/>
          </p:nvCxnSpPr>
          <p:spPr>
            <a:xfrm>
              <a:off x="4581344" y="3601900"/>
              <a:ext cx="0" cy="1918331"/>
            </a:xfrm>
            <a:prstGeom prst="line">
              <a:avLst/>
            </a:prstGeom>
            <a:ln w="28575">
              <a:solidFill>
                <a:schemeClr val="accent5">
                  <a:lumMod val="50000"/>
                </a:schemeClr>
              </a:solidFill>
              <a:prstDash val="dash"/>
            </a:ln>
          </p:spPr>
          <p:style>
            <a:lnRef idx="1">
              <a:schemeClr val="accent2"/>
            </a:lnRef>
            <a:fillRef idx="0">
              <a:schemeClr val="accent2"/>
            </a:fillRef>
            <a:effectRef idx="0">
              <a:schemeClr val="accent2"/>
            </a:effectRef>
            <a:fontRef idx="minor">
              <a:schemeClr val="tx1"/>
            </a:fontRef>
          </p:style>
        </p:cxnSp>
        <p:sp>
          <p:nvSpPr>
            <p:cNvPr id="270" name="TextBox 269">
              <a:extLst>
                <a:ext uri="{FF2B5EF4-FFF2-40B4-BE49-F238E27FC236}">
                  <a16:creationId xmlns:a16="http://schemas.microsoft.com/office/drawing/2014/main" id="{72BFB8E8-4193-4049-9FD3-273E3317EAC5}"/>
                </a:ext>
              </a:extLst>
            </p:cNvPr>
            <p:cNvSpPr txBox="1"/>
            <p:nvPr/>
          </p:nvSpPr>
          <p:spPr>
            <a:xfrm>
              <a:off x="3884005" y="3288425"/>
              <a:ext cx="1464412" cy="307777"/>
            </a:xfrm>
            <a:prstGeom prst="rect">
              <a:avLst/>
            </a:prstGeom>
            <a:noFill/>
            <a:ln>
              <a:solidFill>
                <a:schemeClr val="accent5">
                  <a:lumMod val="50000"/>
                </a:schemeClr>
              </a:solidFill>
            </a:ln>
          </p:spPr>
          <p:txBody>
            <a:bodyPr wrap="square">
              <a:spAutoFit/>
            </a:bodyPr>
            <a:lstStyle/>
            <a:p>
              <a:pPr algn="ctr"/>
              <a:r>
                <a:rPr lang="en-US" sz="1400" b="1" dirty="0"/>
                <a:t>Sample mean (X̄)</a:t>
              </a:r>
              <a:endParaRPr lang="en-IL" sz="1400" b="1" dirty="0"/>
            </a:p>
          </p:txBody>
        </p:sp>
      </p:grpSp>
      <p:grpSp>
        <p:nvGrpSpPr>
          <p:cNvPr id="1042" name="Group 1041">
            <a:extLst>
              <a:ext uri="{FF2B5EF4-FFF2-40B4-BE49-F238E27FC236}">
                <a16:creationId xmlns:a16="http://schemas.microsoft.com/office/drawing/2014/main" id="{CFF3AF88-FC63-3648-99DA-95CBD239A4E2}"/>
              </a:ext>
            </a:extLst>
          </p:cNvPr>
          <p:cNvGrpSpPr/>
          <p:nvPr/>
        </p:nvGrpSpPr>
        <p:grpSpPr>
          <a:xfrm>
            <a:off x="1887874" y="3801514"/>
            <a:ext cx="2535730" cy="2119866"/>
            <a:chOff x="1904726" y="3777270"/>
            <a:chExt cx="2535730" cy="2119866"/>
          </a:xfrm>
        </p:grpSpPr>
        <p:sp>
          <p:nvSpPr>
            <p:cNvPr id="274" name="Oval 273">
              <a:extLst>
                <a:ext uri="{FF2B5EF4-FFF2-40B4-BE49-F238E27FC236}">
                  <a16:creationId xmlns:a16="http://schemas.microsoft.com/office/drawing/2014/main" id="{8A190165-F690-C34C-9C5C-ECB0B34292EC}"/>
                </a:ext>
              </a:extLst>
            </p:cNvPr>
            <p:cNvSpPr/>
            <p:nvPr/>
          </p:nvSpPr>
          <p:spPr>
            <a:xfrm>
              <a:off x="3287507" y="4106556"/>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75" name="Oval 274">
              <a:extLst>
                <a:ext uri="{FF2B5EF4-FFF2-40B4-BE49-F238E27FC236}">
                  <a16:creationId xmlns:a16="http://schemas.microsoft.com/office/drawing/2014/main" id="{7E5D0E13-22F5-8F4D-9724-AD2A1EBB3A0C}"/>
                </a:ext>
              </a:extLst>
            </p:cNvPr>
            <p:cNvSpPr/>
            <p:nvPr/>
          </p:nvSpPr>
          <p:spPr>
            <a:xfrm>
              <a:off x="3276184" y="3777270"/>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76" name="Oval 275">
              <a:extLst>
                <a:ext uri="{FF2B5EF4-FFF2-40B4-BE49-F238E27FC236}">
                  <a16:creationId xmlns:a16="http://schemas.microsoft.com/office/drawing/2014/main" id="{D6417D32-E0D6-614D-B4FC-C69DB92F3503}"/>
                </a:ext>
              </a:extLst>
            </p:cNvPr>
            <p:cNvSpPr/>
            <p:nvPr/>
          </p:nvSpPr>
          <p:spPr>
            <a:xfrm>
              <a:off x="3708399" y="4063862"/>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77" name="Oval 276">
              <a:extLst>
                <a:ext uri="{FF2B5EF4-FFF2-40B4-BE49-F238E27FC236}">
                  <a16:creationId xmlns:a16="http://schemas.microsoft.com/office/drawing/2014/main" id="{78339B0B-F626-B442-A962-23C1A51BD34C}"/>
                </a:ext>
              </a:extLst>
            </p:cNvPr>
            <p:cNvSpPr/>
            <p:nvPr/>
          </p:nvSpPr>
          <p:spPr>
            <a:xfrm>
              <a:off x="2793709" y="4908030"/>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78" name="Oval 277">
              <a:extLst>
                <a:ext uri="{FF2B5EF4-FFF2-40B4-BE49-F238E27FC236}">
                  <a16:creationId xmlns:a16="http://schemas.microsoft.com/office/drawing/2014/main" id="{8D0A80D0-A817-0D47-B0B8-8F4730EDE448}"/>
                </a:ext>
              </a:extLst>
            </p:cNvPr>
            <p:cNvSpPr/>
            <p:nvPr/>
          </p:nvSpPr>
          <p:spPr>
            <a:xfrm>
              <a:off x="1904726" y="5633393"/>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79" name="Oval 278">
              <a:extLst>
                <a:ext uri="{FF2B5EF4-FFF2-40B4-BE49-F238E27FC236}">
                  <a16:creationId xmlns:a16="http://schemas.microsoft.com/office/drawing/2014/main" id="{C40607D6-ABC5-D84C-8479-16B8BFFCF42C}"/>
                </a:ext>
              </a:extLst>
            </p:cNvPr>
            <p:cNvSpPr/>
            <p:nvPr/>
          </p:nvSpPr>
          <p:spPr>
            <a:xfrm>
              <a:off x="2387599" y="5261182"/>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80" name="Oval 279">
              <a:extLst>
                <a:ext uri="{FF2B5EF4-FFF2-40B4-BE49-F238E27FC236}">
                  <a16:creationId xmlns:a16="http://schemas.microsoft.com/office/drawing/2014/main" id="{8C8D3996-297F-B043-AF06-C0909EC3DC68}"/>
                </a:ext>
              </a:extLst>
            </p:cNvPr>
            <p:cNvSpPr/>
            <p:nvPr/>
          </p:nvSpPr>
          <p:spPr>
            <a:xfrm>
              <a:off x="4176713" y="5275691"/>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281" name="Oval 280">
              <a:extLst>
                <a:ext uri="{FF2B5EF4-FFF2-40B4-BE49-F238E27FC236}">
                  <a16:creationId xmlns:a16="http://schemas.microsoft.com/office/drawing/2014/main" id="{3C2C43D9-9324-C44A-B1CA-72EB2E7306BD}"/>
                </a:ext>
              </a:extLst>
            </p:cNvPr>
            <p:cNvSpPr/>
            <p:nvPr/>
          </p:nvSpPr>
          <p:spPr>
            <a:xfrm>
              <a:off x="4165599" y="4940314"/>
              <a:ext cx="263743" cy="263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grpSp>
      <p:grpSp>
        <p:nvGrpSpPr>
          <p:cNvPr id="1044" name="Group 1043">
            <a:extLst>
              <a:ext uri="{FF2B5EF4-FFF2-40B4-BE49-F238E27FC236}">
                <a16:creationId xmlns:a16="http://schemas.microsoft.com/office/drawing/2014/main" id="{DC32518D-C51D-B547-98D5-FE294CAD82BD}"/>
              </a:ext>
            </a:extLst>
          </p:cNvPr>
          <p:cNvGrpSpPr/>
          <p:nvPr/>
        </p:nvGrpSpPr>
        <p:grpSpPr>
          <a:xfrm>
            <a:off x="3727288" y="2386097"/>
            <a:ext cx="2315397" cy="2392056"/>
            <a:chOff x="3727288" y="2386097"/>
            <a:chExt cx="2315397" cy="2392056"/>
          </a:xfrm>
        </p:grpSpPr>
        <p:sp>
          <p:nvSpPr>
            <p:cNvPr id="1043" name="Circular Arrow 1042">
              <a:extLst>
                <a:ext uri="{FF2B5EF4-FFF2-40B4-BE49-F238E27FC236}">
                  <a16:creationId xmlns:a16="http://schemas.microsoft.com/office/drawing/2014/main" id="{04D8B4F7-82E1-8048-AC23-48FE856CEC74}"/>
                </a:ext>
              </a:extLst>
            </p:cNvPr>
            <p:cNvSpPr/>
            <p:nvPr/>
          </p:nvSpPr>
          <p:spPr>
            <a:xfrm rot="16200000" flipV="1">
              <a:off x="3688959" y="2424426"/>
              <a:ext cx="2392056" cy="2315397"/>
            </a:xfrm>
            <a:prstGeom prst="circular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solidFill>
                  <a:schemeClr val="tx1"/>
                </a:solidFill>
              </a:endParaRPr>
            </a:p>
          </p:txBody>
        </p:sp>
        <p:sp>
          <p:nvSpPr>
            <p:cNvPr id="157" name="TextBox 156">
              <a:extLst>
                <a:ext uri="{FF2B5EF4-FFF2-40B4-BE49-F238E27FC236}">
                  <a16:creationId xmlns:a16="http://schemas.microsoft.com/office/drawing/2014/main" id="{AA1C49B2-707F-7E4F-B033-A799AB3010DC}"/>
                </a:ext>
              </a:extLst>
            </p:cNvPr>
            <p:cNvSpPr txBox="1"/>
            <p:nvPr/>
          </p:nvSpPr>
          <p:spPr>
            <a:xfrm>
              <a:off x="4334414" y="3331952"/>
              <a:ext cx="1315572" cy="646331"/>
            </a:xfrm>
            <a:prstGeom prst="rect">
              <a:avLst/>
            </a:prstGeom>
            <a:noFill/>
          </p:spPr>
          <p:txBody>
            <a:bodyPr wrap="square">
              <a:spAutoFit/>
            </a:bodyPr>
            <a:lstStyle/>
            <a:p>
              <a:pPr algn="ctr"/>
              <a:r>
                <a:rPr lang="en-US" sz="1800" b="1" dirty="0">
                  <a:solidFill>
                    <a:schemeClr val="tx2"/>
                  </a:solidFill>
                </a:rPr>
                <a:t>Inferential</a:t>
              </a:r>
            </a:p>
            <a:p>
              <a:pPr algn="ctr"/>
              <a:r>
                <a:rPr lang="en-US" sz="1800" b="1" dirty="0">
                  <a:solidFill>
                    <a:schemeClr val="tx2"/>
                  </a:solidFill>
                </a:rPr>
                <a:t>statistics </a:t>
              </a:r>
              <a:endParaRPr lang="en-IL" dirty="0"/>
            </a:p>
          </p:txBody>
        </p:sp>
      </p:grpSp>
      <p:pic>
        <p:nvPicPr>
          <p:cNvPr id="4" name="Picture 2" descr="Cute friendly kawaii alien cartoon character vector illustration Stock  Vector | Adobe Stock">
            <a:extLst>
              <a:ext uri="{FF2B5EF4-FFF2-40B4-BE49-F238E27FC236}">
                <a16:creationId xmlns:a16="http://schemas.microsoft.com/office/drawing/2014/main" id="{108AAD52-B37D-B5EA-2DB8-83ACBD4F7A71}"/>
              </a:ext>
            </a:extLst>
          </p:cNvPr>
          <p:cNvPicPr>
            <a:picLocks noChangeAspect="1" noChangeArrowheads="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5599099" y="175474"/>
            <a:ext cx="1397185" cy="20658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te friendly kawaii alien cartoon character vector illustration Stock  Vector | Adobe Stock">
            <a:extLst>
              <a:ext uri="{FF2B5EF4-FFF2-40B4-BE49-F238E27FC236}">
                <a16:creationId xmlns:a16="http://schemas.microsoft.com/office/drawing/2014/main" id="{59F72C94-2B3B-2D72-1F09-575D3CF4F22D}"/>
              </a:ext>
            </a:extLst>
          </p:cNvPr>
          <p:cNvPicPr>
            <a:picLocks noChangeAspect="1" noChangeArrowheads="1"/>
          </p:cNvPicPr>
          <p:nvPr/>
        </p:nvPicPr>
        <p:blipFill rotWithShape="1">
          <a:blip r:embed="rId5">
            <a:duotone>
              <a:schemeClr val="accent6">
                <a:shade val="45000"/>
                <a:satMod val="135000"/>
              </a:schemeClr>
              <a:prstClr val="white"/>
            </a:duotone>
            <a:extLst>
              <a:ext uri="{28A0092B-C50C-407E-A947-70E740481C1C}">
                <a14:useLocalDpi xmlns:a14="http://schemas.microsoft.com/office/drawing/2010/main" val="0"/>
              </a:ext>
            </a:extLst>
          </a:blip>
          <a:srcRect l="28000" t="14782" r="25472" b="16420"/>
          <a:stretch/>
        </p:blipFill>
        <p:spPr bwMode="auto">
          <a:xfrm>
            <a:off x="4787292" y="1064447"/>
            <a:ext cx="770527" cy="113930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880FC5BC-EBEB-81FF-9535-CD5E91EE839E}"/>
              </a:ext>
            </a:extLst>
          </p:cNvPr>
          <p:cNvSpPr txBox="1"/>
          <p:nvPr/>
        </p:nvSpPr>
        <p:spPr>
          <a:xfrm>
            <a:off x="7240709" y="32460"/>
            <a:ext cx="1852015" cy="954107"/>
          </a:xfrm>
          <a:prstGeom prst="rect">
            <a:avLst/>
          </a:prstGeom>
          <a:noFill/>
        </p:spPr>
        <p:txBody>
          <a:bodyPr wrap="square">
            <a:spAutoFit/>
          </a:bodyPr>
          <a:lstStyle/>
          <a:p>
            <a:r>
              <a:rPr lang="el-GR" sz="1400" b="1" dirty="0">
                <a:solidFill>
                  <a:schemeClr val="bg1"/>
                </a:solidFill>
              </a:rPr>
              <a:t>μ</a:t>
            </a:r>
            <a:r>
              <a:rPr lang="en-US" sz="1400" b="1" dirty="0">
                <a:solidFill>
                  <a:schemeClr val="bg1"/>
                </a:solidFill>
              </a:rPr>
              <a:t> = population mean</a:t>
            </a:r>
          </a:p>
          <a:p>
            <a:r>
              <a:rPr lang="en-US" sz="1400" b="1" dirty="0">
                <a:solidFill>
                  <a:schemeClr val="bg1"/>
                </a:solidFill>
              </a:rPr>
              <a:t>X̄ = sample mean</a:t>
            </a:r>
          </a:p>
          <a:p>
            <a:r>
              <a:rPr lang="en-US" sz="1400" b="1" dirty="0">
                <a:solidFill>
                  <a:schemeClr val="bg1"/>
                </a:solidFill>
              </a:rPr>
              <a:t>𝞼 – population SD</a:t>
            </a:r>
          </a:p>
          <a:p>
            <a:r>
              <a:rPr lang="en-US" sz="1400" b="1" dirty="0">
                <a:solidFill>
                  <a:schemeClr val="bg1"/>
                </a:solidFill>
              </a:rPr>
              <a:t>S – sample SD</a:t>
            </a:r>
            <a:endParaRPr lang="en-IL" sz="1400" dirty="0">
              <a:solidFill>
                <a:schemeClr val="bg1"/>
              </a:solidFill>
            </a:endParaRPr>
          </a:p>
        </p:txBody>
      </p:sp>
      <p:grpSp>
        <p:nvGrpSpPr>
          <p:cNvPr id="54" name="Group 53">
            <a:extLst>
              <a:ext uri="{FF2B5EF4-FFF2-40B4-BE49-F238E27FC236}">
                <a16:creationId xmlns:a16="http://schemas.microsoft.com/office/drawing/2014/main" id="{A39FBE4E-DEF5-F2DC-43CE-A64530FC0E08}"/>
              </a:ext>
            </a:extLst>
          </p:cNvPr>
          <p:cNvGrpSpPr/>
          <p:nvPr/>
        </p:nvGrpSpPr>
        <p:grpSpPr>
          <a:xfrm>
            <a:off x="2284025" y="870687"/>
            <a:ext cx="2490390" cy="1447591"/>
            <a:chOff x="2284025" y="858268"/>
            <a:chExt cx="2490390" cy="1447591"/>
          </a:xfrm>
        </p:grpSpPr>
        <p:cxnSp>
          <p:nvCxnSpPr>
            <p:cNvPr id="31" name="Straight Arrow Connector 30">
              <a:extLst>
                <a:ext uri="{FF2B5EF4-FFF2-40B4-BE49-F238E27FC236}">
                  <a16:creationId xmlns:a16="http://schemas.microsoft.com/office/drawing/2014/main" id="{119009BD-C349-9776-9020-CC3ACC8DD388}"/>
                </a:ext>
              </a:extLst>
            </p:cNvPr>
            <p:cNvCxnSpPr>
              <a:cxnSpLocks/>
            </p:cNvCxnSpPr>
            <p:nvPr/>
          </p:nvCxnSpPr>
          <p:spPr>
            <a:xfrm flipV="1">
              <a:off x="2555269" y="863476"/>
              <a:ext cx="0" cy="13444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2899C06-53A9-5784-F4F2-E82A3D065263}"/>
                </a:ext>
              </a:extLst>
            </p:cNvPr>
            <p:cNvCxnSpPr>
              <a:cxnSpLocks/>
            </p:cNvCxnSpPr>
            <p:nvPr/>
          </p:nvCxnSpPr>
          <p:spPr>
            <a:xfrm>
              <a:off x="2284025" y="1986574"/>
              <a:ext cx="21234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Freeform 37">
              <a:extLst>
                <a:ext uri="{FF2B5EF4-FFF2-40B4-BE49-F238E27FC236}">
                  <a16:creationId xmlns:a16="http://schemas.microsoft.com/office/drawing/2014/main" id="{7300604C-8019-F9B1-7C58-ABF8DDD72F6A}"/>
                </a:ext>
              </a:extLst>
            </p:cNvPr>
            <p:cNvSpPr/>
            <p:nvPr/>
          </p:nvSpPr>
          <p:spPr>
            <a:xfrm>
              <a:off x="2687545" y="1495653"/>
              <a:ext cx="1345569" cy="452057"/>
            </a:xfrm>
            <a:custGeom>
              <a:avLst/>
              <a:gdLst>
                <a:gd name="connsiteX0" fmla="*/ 0 w 5207000"/>
                <a:gd name="connsiteY0" fmla="*/ 1481012 h 1513178"/>
                <a:gd name="connsiteX1" fmla="*/ 673100 w 5207000"/>
                <a:gd name="connsiteY1" fmla="*/ 1442912 h 1513178"/>
                <a:gd name="connsiteX2" fmla="*/ 1549400 w 5207000"/>
                <a:gd name="connsiteY2" fmla="*/ 858712 h 1513178"/>
                <a:gd name="connsiteX3" fmla="*/ 2679700 w 5207000"/>
                <a:gd name="connsiteY3" fmla="*/ 7812 h 1513178"/>
                <a:gd name="connsiteX4" fmla="*/ 3683000 w 5207000"/>
                <a:gd name="connsiteY4" fmla="*/ 477712 h 1513178"/>
                <a:gd name="connsiteX5" fmla="*/ 4368800 w 5207000"/>
                <a:gd name="connsiteY5" fmla="*/ 1176212 h 1513178"/>
                <a:gd name="connsiteX6" fmla="*/ 5207000 w 5207000"/>
                <a:gd name="connsiteY6" fmla="*/ 1481012 h 1513178"/>
                <a:gd name="connsiteX0" fmla="*/ 0 w 5207000"/>
                <a:gd name="connsiteY0" fmla="*/ 1481012 h 1499784"/>
                <a:gd name="connsiteX1" fmla="*/ 673100 w 5207000"/>
                <a:gd name="connsiteY1" fmla="*/ 1442912 h 1499784"/>
                <a:gd name="connsiteX2" fmla="*/ 1549400 w 5207000"/>
                <a:gd name="connsiteY2" fmla="*/ 858712 h 1499784"/>
                <a:gd name="connsiteX3" fmla="*/ 2679700 w 5207000"/>
                <a:gd name="connsiteY3" fmla="*/ 7812 h 1499784"/>
                <a:gd name="connsiteX4" fmla="*/ 3683000 w 5207000"/>
                <a:gd name="connsiteY4" fmla="*/ 477712 h 1499784"/>
                <a:gd name="connsiteX5" fmla="*/ 4368800 w 5207000"/>
                <a:gd name="connsiteY5" fmla="*/ 1176212 h 1499784"/>
                <a:gd name="connsiteX6" fmla="*/ 5207000 w 5207000"/>
                <a:gd name="connsiteY6" fmla="*/ 1481012 h 1499784"/>
                <a:gd name="connsiteX0" fmla="*/ 0 w 5207000"/>
                <a:gd name="connsiteY0" fmla="*/ 1481012 h 1481012"/>
                <a:gd name="connsiteX1" fmla="*/ 800100 w 5207000"/>
                <a:gd name="connsiteY1" fmla="*/ 1379412 h 1481012"/>
                <a:gd name="connsiteX2" fmla="*/ 1549400 w 5207000"/>
                <a:gd name="connsiteY2" fmla="*/ 858712 h 1481012"/>
                <a:gd name="connsiteX3" fmla="*/ 2679700 w 5207000"/>
                <a:gd name="connsiteY3" fmla="*/ 7812 h 1481012"/>
                <a:gd name="connsiteX4" fmla="*/ 3683000 w 5207000"/>
                <a:gd name="connsiteY4" fmla="*/ 477712 h 1481012"/>
                <a:gd name="connsiteX5" fmla="*/ 4368800 w 5207000"/>
                <a:gd name="connsiteY5" fmla="*/ 1176212 h 1481012"/>
                <a:gd name="connsiteX6" fmla="*/ 5207000 w 5207000"/>
                <a:gd name="connsiteY6" fmla="*/ 1481012 h 1481012"/>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477389 h 1477389"/>
                <a:gd name="connsiteX1" fmla="*/ 800100 w 5207000"/>
                <a:gd name="connsiteY1" fmla="*/ 1375789 h 1477389"/>
                <a:gd name="connsiteX2" fmla="*/ 1663700 w 5207000"/>
                <a:gd name="connsiteY2" fmla="*/ 740789 h 1477389"/>
                <a:gd name="connsiteX3" fmla="*/ 2679700 w 5207000"/>
                <a:gd name="connsiteY3" fmla="*/ 4189 h 1477389"/>
                <a:gd name="connsiteX4" fmla="*/ 3683000 w 5207000"/>
                <a:gd name="connsiteY4" fmla="*/ 474089 h 1477389"/>
                <a:gd name="connsiteX5" fmla="*/ 4368800 w 5207000"/>
                <a:gd name="connsiteY5" fmla="*/ 1172589 h 1477389"/>
                <a:gd name="connsiteX6" fmla="*/ 5207000 w 5207000"/>
                <a:gd name="connsiteY6" fmla="*/ 1477389 h 1477389"/>
                <a:gd name="connsiteX0" fmla="*/ 0 w 5207000"/>
                <a:gd name="connsiteY0" fmla="*/ 1515146 h 1515146"/>
                <a:gd name="connsiteX1" fmla="*/ 800100 w 5207000"/>
                <a:gd name="connsiteY1" fmla="*/ 1413546 h 1515146"/>
                <a:gd name="connsiteX2" fmla="*/ 1663700 w 5207000"/>
                <a:gd name="connsiteY2" fmla="*/ 778546 h 1515146"/>
                <a:gd name="connsiteX3" fmla="*/ 2755900 w 5207000"/>
                <a:gd name="connsiteY3" fmla="*/ 3846 h 1515146"/>
                <a:gd name="connsiteX4" fmla="*/ 3683000 w 5207000"/>
                <a:gd name="connsiteY4" fmla="*/ 511846 h 1515146"/>
                <a:gd name="connsiteX5" fmla="*/ 4368800 w 5207000"/>
                <a:gd name="connsiteY5" fmla="*/ 1210346 h 1515146"/>
                <a:gd name="connsiteX6" fmla="*/ 5207000 w 5207000"/>
                <a:gd name="connsiteY6" fmla="*/ 1515146 h 1515146"/>
                <a:gd name="connsiteX0" fmla="*/ 0 w 5207000"/>
                <a:gd name="connsiteY0" fmla="*/ 1517312 h 1517312"/>
                <a:gd name="connsiteX1" fmla="*/ 800100 w 5207000"/>
                <a:gd name="connsiteY1" fmla="*/ 1415712 h 1517312"/>
                <a:gd name="connsiteX2" fmla="*/ 1663700 w 5207000"/>
                <a:gd name="connsiteY2" fmla="*/ 780712 h 1517312"/>
                <a:gd name="connsiteX3" fmla="*/ 2755900 w 5207000"/>
                <a:gd name="connsiteY3" fmla="*/ 6012 h 1517312"/>
                <a:gd name="connsiteX4" fmla="*/ 3683000 w 5207000"/>
                <a:gd name="connsiteY4" fmla="*/ 514012 h 1517312"/>
                <a:gd name="connsiteX5" fmla="*/ 4368800 w 5207000"/>
                <a:gd name="connsiteY5" fmla="*/ 1212512 h 1517312"/>
                <a:gd name="connsiteX6" fmla="*/ 5207000 w 5207000"/>
                <a:gd name="connsiteY6" fmla="*/ 1517312 h 1517312"/>
                <a:gd name="connsiteX0" fmla="*/ 0 w 5207000"/>
                <a:gd name="connsiteY0" fmla="*/ 1512772 h 1512772"/>
                <a:gd name="connsiteX1" fmla="*/ 800100 w 5207000"/>
                <a:gd name="connsiteY1" fmla="*/ 1411172 h 1512772"/>
                <a:gd name="connsiteX2" fmla="*/ 1663700 w 5207000"/>
                <a:gd name="connsiteY2" fmla="*/ 776172 h 1512772"/>
                <a:gd name="connsiteX3" fmla="*/ 2755900 w 5207000"/>
                <a:gd name="connsiteY3" fmla="*/ 1472 h 1512772"/>
                <a:gd name="connsiteX4" fmla="*/ 3759200 w 5207000"/>
                <a:gd name="connsiteY4" fmla="*/ 598372 h 1512772"/>
                <a:gd name="connsiteX5" fmla="*/ 4368800 w 5207000"/>
                <a:gd name="connsiteY5" fmla="*/ 1207972 h 1512772"/>
                <a:gd name="connsiteX6" fmla="*/ 5207000 w 5207000"/>
                <a:gd name="connsiteY6" fmla="*/ 1512772 h 1512772"/>
                <a:gd name="connsiteX0" fmla="*/ 0 w 5207000"/>
                <a:gd name="connsiteY0" fmla="*/ 1513066 h 1513066"/>
                <a:gd name="connsiteX1" fmla="*/ 800100 w 5207000"/>
                <a:gd name="connsiteY1" fmla="*/ 1411466 h 1513066"/>
                <a:gd name="connsiteX2" fmla="*/ 1663700 w 5207000"/>
                <a:gd name="connsiteY2" fmla="*/ 776466 h 1513066"/>
                <a:gd name="connsiteX3" fmla="*/ 2755900 w 5207000"/>
                <a:gd name="connsiteY3" fmla="*/ 1766 h 1513066"/>
                <a:gd name="connsiteX4" fmla="*/ 3759200 w 5207000"/>
                <a:gd name="connsiteY4" fmla="*/ 598666 h 1513066"/>
                <a:gd name="connsiteX5" fmla="*/ 4368800 w 5207000"/>
                <a:gd name="connsiteY5" fmla="*/ 1208266 h 1513066"/>
                <a:gd name="connsiteX6" fmla="*/ 5207000 w 5207000"/>
                <a:gd name="connsiteY6" fmla="*/ 1513066 h 1513066"/>
                <a:gd name="connsiteX0" fmla="*/ 0 w 5207000"/>
                <a:gd name="connsiteY0" fmla="*/ 1512779 h 1512779"/>
                <a:gd name="connsiteX1" fmla="*/ 800100 w 5207000"/>
                <a:gd name="connsiteY1" fmla="*/ 1411179 h 1512779"/>
                <a:gd name="connsiteX2" fmla="*/ 1663700 w 5207000"/>
                <a:gd name="connsiteY2" fmla="*/ 776179 h 1512779"/>
                <a:gd name="connsiteX3" fmla="*/ 2755900 w 5207000"/>
                <a:gd name="connsiteY3" fmla="*/ 1479 h 1512779"/>
                <a:gd name="connsiteX4" fmla="*/ 3759200 w 5207000"/>
                <a:gd name="connsiteY4" fmla="*/ 598379 h 1512779"/>
                <a:gd name="connsiteX5" fmla="*/ 4432300 w 5207000"/>
                <a:gd name="connsiteY5" fmla="*/ 1220679 h 1512779"/>
                <a:gd name="connsiteX6" fmla="*/ 5207000 w 5207000"/>
                <a:gd name="connsiteY6" fmla="*/ 1512779 h 1512779"/>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375693 w 5207000"/>
                <a:gd name="connsiteY2" fmla="*/ 1062196 h 1513076"/>
                <a:gd name="connsiteX3" fmla="*/ 1663700 w 5207000"/>
                <a:gd name="connsiteY3" fmla="*/ 776476 h 1513076"/>
                <a:gd name="connsiteX4" fmla="*/ 2755900 w 5207000"/>
                <a:gd name="connsiteY4" fmla="*/ 1776 h 1513076"/>
                <a:gd name="connsiteX5" fmla="*/ 3759200 w 5207000"/>
                <a:gd name="connsiteY5" fmla="*/ 598676 h 1513076"/>
                <a:gd name="connsiteX6" fmla="*/ 4432300 w 5207000"/>
                <a:gd name="connsiteY6" fmla="*/ 1220976 h 1513076"/>
                <a:gd name="connsiteX7" fmla="*/ 5207000 w 5207000"/>
                <a:gd name="connsiteY7"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3076 h 1513076"/>
                <a:gd name="connsiteX1" fmla="*/ 800100 w 5207000"/>
                <a:gd name="connsiteY1" fmla="*/ 1411476 h 1513076"/>
                <a:gd name="connsiteX2" fmla="*/ 1663700 w 5207000"/>
                <a:gd name="connsiteY2" fmla="*/ 776476 h 1513076"/>
                <a:gd name="connsiteX3" fmla="*/ 2755900 w 5207000"/>
                <a:gd name="connsiteY3" fmla="*/ 1776 h 1513076"/>
                <a:gd name="connsiteX4" fmla="*/ 3759200 w 5207000"/>
                <a:gd name="connsiteY4" fmla="*/ 598676 h 1513076"/>
                <a:gd name="connsiteX5" fmla="*/ 4432300 w 5207000"/>
                <a:gd name="connsiteY5" fmla="*/ 1220976 h 1513076"/>
                <a:gd name="connsiteX6" fmla="*/ 5207000 w 5207000"/>
                <a:gd name="connsiteY6" fmla="*/ 1513076 h 1513076"/>
                <a:gd name="connsiteX0" fmla="*/ 0 w 5207000"/>
                <a:gd name="connsiteY0" fmla="*/ 1511347 h 1511347"/>
                <a:gd name="connsiteX1" fmla="*/ 800100 w 5207000"/>
                <a:gd name="connsiteY1" fmla="*/ 1409747 h 1511347"/>
                <a:gd name="connsiteX2" fmla="*/ 1663700 w 5207000"/>
                <a:gd name="connsiteY2" fmla="*/ 774747 h 1511347"/>
                <a:gd name="connsiteX3" fmla="*/ 2755900 w 5207000"/>
                <a:gd name="connsiteY3" fmla="*/ 47 h 1511347"/>
                <a:gd name="connsiteX4" fmla="*/ 3759200 w 5207000"/>
                <a:gd name="connsiteY4" fmla="*/ 596947 h 1511347"/>
                <a:gd name="connsiteX5" fmla="*/ 4432300 w 5207000"/>
                <a:gd name="connsiteY5" fmla="*/ 1219247 h 1511347"/>
                <a:gd name="connsiteX6" fmla="*/ 5207000 w 5207000"/>
                <a:gd name="connsiteY6" fmla="*/ 1511347 h 1511347"/>
                <a:gd name="connsiteX0" fmla="*/ 0 w 5207000"/>
                <a:gd name="connsiteY0" fmla="*/ 1511331 h 1511331"/>
                <a:gd name="connsiteX1" fmla="*/ 800100 w 5207000"/>
                <a:gd name="connsiteY1" fmla="*/ 1409731 h 1511331"/>
                <a:gd name="connsiteX2" fmla="*/ 1663700 w 5207000"/>
                <a:gd name="connsiteY2" fmla="*/ 774731 h 1511331"/>
                <a:gd name="connsiteX3" fmla="*/ 2755900 w 5207000"/>
                <a:gd name="connsiteY3" fmla="*/ 31 h 1511331"/>
                <a:gd name="connsiteX4" fmla="*/ 3759200 w 5207000"/>
                <a:gd name="connsiteY4" fmla="*/ 596931 h 1511331"/>
                <a:gd name="connsiteX5" fmla="*/ 4432300 w 5207000"/>
                <a:gd name="connsiteY5" fmla="*/ 1219231 h 1511331"/>
                <a:gd name="connsiteX6" fmla="*/ 5207000 w 5207000"/>
                <a:gd name="connsiteY6" fmla="*/ 1511331 h 1511331"/>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 name="connsiteX0" fmla="*/ 0 w 5207000"/>
                <a:gd name="connsiteY0" fmla="*/ 1511334 h 1511334"/>
                <a:gd name="connsiteX1" fmla="*/ 800100 w 5207000"/>
                <a:gd name="connsiteY1" fmla="*/ 1409734 h 1511334"/>
                <a:gd name="connsiteX2" fmla="*/ 1663700 w 5207000"/>
                <a:gd name="connsiteY2" fmla="*/ 774734 h 1511334"/>
                <a:gd name="connsiteX3" fmla="*/ 2755900 w 5207000"/>
                <a:gd name="connsiteY3" fmla="*/ 34 h 1511334"/>
                <a:gd name="connsiteX4" fmla="*/ 3759200 w 5207000"/>
                <a:gd name="connsiteY4" fmla="*/ 596934 h 1511334"/>
                <a:gd name="connsiteX5" fmla="*/ 4432300 w 5207000"/>
                <a:gd name="connsiteY5" fmla="*/ 1219234 h 1511334"/>
                <a:gd name="connsiteX6" fmla="*/ 5207000 w 5207000"/>
                <a:gd name="connsiteY6" fmla="*/ 1511334 h 15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7000" h="1511334">
                  <a:moveTo>
                    <a:pt x="0" y="1511334"/>
                  </a:moveTo>
                  <a:cubicBezTo>
                    <a:pt x="385233" y="1506042"/>
                    <a:pt x="587822" y="1493498"/>
                    <a:pt x="800100" y="1409734"/>
                  </a:cubicBezTo>
                  <a:cubicBezTo>
                    <a:pt x="1012378" y="1325970"/>
                    <a:pt x="1363734" y="1148361"/>
                    <a:pt x="1663700" y="774734"/>
                  </a:cubicBezTo>
                  <a:cubicBezTo>
                    <a:pt x="1963666" y="401107"/>
                    <a:pt x="2345979" y="3664"/>
                    <a:pt x="2755900" y="34"/>
                  </a:cubicBezTo>
                  <a:cubicBezTo>
                    <a:pt x="3165821" y="-3596"/>
                    <a:pt x="3484133" y="278531"/>
                    <a:pt x="3759200" y="596934"/>
                  </a:cubicBezTo>
                  <a:cubicBezTo>
                    <a:pt x="4034267" y="915337"/>
                    <a:pt x="4177999" y="1049500"/>
                    <a:pt x="4432300" y="1219234"/>
                  </a:cubicBezTo>
                  <a:cubicBezTo>
                    <a:pt x="4686601" y="1388968"/>
                    <a:pt x="4914900" y="1442542"/>
                    <a:pt x="5207000" y="1511334"/>
                  </a:cubicBezTo>
                </a:path>
              </a:pathLst>
            </a:custGeom>
            <a:solidFill>
              <a:schemeClr val="accent6">
                <a:lumMod val="60000"/>
                <a:lumOff val="40000"/>
              </a:scheme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marL="0" algn="ctr" defTabSz="457200" rtl="1" eaLnBrk="1" latinLnBrk="0" hangingPunct="1"/>
              <a:endParaRPr lang="en-US" dirty="0">
                <a:solidFill>
                  <a:schemeClr val="accent6">
                    <a:lumMod val="75000"/>
                  </a:schemeClr>
                </a:solidFill>
              </a:endParaRPr>
            </a:p>
          </p:txBody>
        </p:sp>
        <p:sp>
          <p:nvSpPr>
            <p:cNvPr id="41" name="TextBox 40">
              <a:extLst>
                <a:ext uri="{FF2B5EF4-FFF2-40B4-BE49-F238E27FC236}">
                  <a16:creationId xmlns:a16="http://schemas.microsoft.com/office/drawing/2014/main" id="{608618FE-F93D-D245-AD0D-841F45C2BF18}"/>
                </a:ext>
              </a:extLst>
            </p:cNvPr>
            <p:cNvSpPr txBox="1"/>
            <p:nvPr/>
          </p:nvSpPr>
          <p:spPr>
            <a:xfrm>
              <a:off x="3941616" y="1994132"/>
              <a:ext cx="832799" cy="307777"/>
            </a:xfrm>
            <a:prstGeom prst="rect">
              <a:avLst/>
            </a:prstGeom>
            <a:noFill/>
          </p:spPr>
          <p:txBody>
            <a:bodyPr wrap="square">
              <a:spAutoFit/>
            </a:bodyPr>
            <a:lstStyle/>
            <a:p>
              <a:r>
                <a:rPr lang="en-US" sz="1400" dirty="0">
                  <a:solidFill>
                    <a:schemeClr val="tx2"/>
                  </a:solidFill>
                </a:rPr>
                <a:t>Tall</a:t>
              </a:r>
              <a:endParaRPr lang="en-IL" sz="1400" dirty="0"/>
            </a:p>
          </p:txBody>
        </p:sp>
        <p:sp>
          <p:nvSpPr>
            <p:cNvPr id="42" name="TextBox 41">
              <a:extLst>
                <a:ext uri="{FF2B5EF4-FFF2-40B4-BE49-F238E27FC236}">
                  <a16:creationId xmlns:a16="http://schemas.microsoft.com/office/drawing/2014/main" id="{F3583481-A2AD-F6A5-D258-43CD970D0332}"/>
                </a:ext>
              </a:extLst>
            </p:cNvPr>
            <p:cNvSpPr txBox="1"/>
            <p:nvPr/>
          </p:nvSpPr>
          <p:spPr>
            <a:xfrm>
              <a:off x="2545224" y="1998082"/>
              <a:ext cx="832799" cy="307777"/>
            </a:xfrm>
            <a:prstGeom prst="rect">
              <a:avLst/>
            </a:prstGeom>
            <a:noFill/>
          </p:spPr>
          <p:txBody>
            <a:bodyPr wrap="square">
              <a:spAutoFit/>
            </a:bodyPr>
            <a:lstStyle/>
            <a:p>
              <a:r>
                <a:rPr lang="en-US" sz="1400" dirty="0">
                  <a:solidFill>
                    <a:schemeClr val="tx2"/>
                  </a:solidFill>
                </a:rPr>
                <a:t>Short</a:t>
              </a:r>
              <a:endParaRPr lang="en-IL" sz="1400" dirty="0"/>
            </a:p>
          </p:txBody>
        </p:sp>
        <p:cxnSp>
          <p:nvCxnSpPr>
            <p:cNvPr id="44" name="Straight Connector 43">
              <a:extLst>
                <a:ext uri="{FF2B5EF4-FFF2-40B4-BE49-F238E27FC236}">
                  <a16:creationId xmlns:a16="http://schemas.microsoft.com/office/drawing/2014/main" id="{570602CB-B887-93ED-3E77-E11F93306E5A}"/>
                </a:ext>
              </a:extLst>
            </p:cNvPr>
            <p:cNvCxnSpPr>
              <a:cxnSpLocks/>
            </p:cNvCxnSpPr>
            <p:nvPr/>
          </p:nvCxnSpPr>
          <p:spPr>
            <a:xfrm>
              <a:off x="3405285" y="1205095"/>
              <a:ext cx="0" cy="789037"/>
            </a:xfrm>
            <a:prstGeom prst="line">
              <a:avLst/>
            </a:prstGeom>
            <a:ln w="28575">
              <a:solidFill>
                <a:schemeClr val="accent2">
                  <a:lumMod val="75000"/>
                </a:schemeClr>
              </a:solidFill>
              <a:prstDash val="dash"/>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E38C0626-4FE9-110D-A54E-9F78E47EE03D}"/>
                </a:ext>
              </a:extLst>
            </p:cNvPr>
            <p:cNvSpPr txBox="1"/>
            <p:nvPr/>
          </p:nvSpPr>
          <p:spPr>
            <a:xfrm>
              <a:off x="3266601" y="858268"/>
              <a:ext cx="502183" cy="369332"/>
            </a:xfrm>
            <a:prstGeom prst="rect">
              <a:avLst/>
            </a:prstGeom>
            <a:noFill/>
          </p:spPr>
          <p:txBody>
            <a:bodyPr wrap="square">
              <a:spAutoFit/>
            </a:bodyPr>
            <a:lstStyle/>
            <a:p>
              <a:r>
                <a:rPr lang="el-GR" sz="1800" b="1" dirty="0">
                  <a:solidFill>
                    <a:schemeClr val="accent2">
                      <a:lumMod val="50000"/>
                    </a:schemeClr>
                  </a:solidFill>
                </a:rPr>
                <a:t>μ</a:t>
              </a:r>
              <a:endParaRPr lang="en-IL" dirty="0">
                <a:solidFill>
                  <a:schemeClr val="accent2">
                    <a:lumMod val="50000"/>
                  </a:schemeClr>
                </a:solidFill>
              </a:endParaRPr>
            </a:p>
          </p:txBody>
        </p:sp>
      </p:grpSp>
      <p:grpSp>
        <p:nvGrpSpPr>
          <p:cNvPr id="55" name="Group 54">
            <a:extLst>
              <a:ext uri="{FF2B5EF4-FFF2-40B4-BE49-F238E27FC236}">
                <a16:creationId xmlns:a16="http://schemas.microsoft.com/office/drawing/2014/main" id="{8DC7E161-9B4E-DE9D-51B5-E2C34DAFB07B}"/>
              </a:ext>
            </a:extLst>
          </p:cNvPr>
          <p:cNvGrpSpPr/>
          <p:nvPr/>
        </p:nvGrpSpPr>
        <p:grpSpPr>
          <a:xfrm>
            <a:off x="3012690" y="3670643"/>
            <a:ext cx="1464412" cy="2231806"/>
            <a:chOff x="3884005" y="3288425"/>
            <a:chExt cx="1464412" cy="2231806"/>
          </a:xfrm>
        </p:grpSpPr>
        <p:cxnSp>
          <p:nvCxnSpPr>
            <p:cNvPr id="56" name="Straight Connector 55">
              <a:extLst>
                <a:ext uri="{FF2B5EF4-FFF2-40B4-BE49-F238E27FC236}">
                  <a16:creationId xmlns:a16="http://schemas.microsoft.com/office/drawing/2014/main" id="{AA90440B-4CB4-14CB-FB38-2ED25F0E90E0}"/>
                </a:ext>
              </a:extLst>
            </p:cNvPr>
            <p:cNvCxnSpPr>
              <a:cxnSpLocks/>
            </p:cNvCxnSpPr>
            <p:nvPr/>
          </p:nvCxnSpPr>
          <p:spPr>
            <a:xfrm>
              <a:off x="4581344" y="3601900"/>
              <a:ext cx="0" cy="1918331"/>
            </a:xfrm>
            <a:prstGeom prst="line">
              <a:avLst/>
            </a:prstGeom>
            <a:ln w="28575">
              <a:solidFill>
                <a:schemeClr val="accent5">
                  <a:lumMod val="50000"/>
                </a:schemeClr>
              </a:solidFill>
              <a:prstDash val="dash"/>
            </a:ln>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36E0FE99-4EE8-5606-51C2-0FC595F915EB}"/>
                </a:ext>
              </a:extLst>
            </p:cNvPr>
            <p:cNvSpPr txBox="1"/>
            <p:nvPr/>
          </p:nvSpPr>
          <p:spPr>
            <a:xfrm>
              <a:off x="3884005" y="3288425"/>
              <a:ext cx="1464412" cy="307777"/>
            </a:xfrm>
            <a:prstGeom prst="rect">
              <a:avLst/>
            </a:prstGeom>
            <a:noFill/>
            <a:ln>
              <a:solidFill>
                <a:schemeClr val="accent5">
                  <a:lumMod val="50000"/>
                </a:schemeClr>
              </a:solidFill>
            </a:ln>
          </p:spPr>
          <p:txBody>
            <a:bodyPr wrap="square">
              <a:spAutoFit/>
            </a:bodyPr>
            <a:lstStyle/>
            <a:p>
              <a:pPr algn="ctr"/>
              <a:r>
                <a:rPr lang="en-US" sz="1400" b="1" dirty="0"/>
                <a:t>Sample mean (X̄)</a:t>
              </a:r>
              <a:endParaRPr lang="en-IL" sz="1400" b="1" dirty="0"/>
            </a:p>
          </p:txBody>
        </p:sp>
      </p:grpSp>
      <p:grpSp>
        <p:nvGrpSpPr>
          <p:cNvPr id="58" name="Group 57">
            <a:extLst>
              <a:ext uri="{FF2B5EF4-FFF2-40B4-BE49-F238E27FC236}">
                <a16:creationId xmlns:a16="http://schemas.microsoft.com/office/drawing/2014/main" id="{ACABA629-F5CB-3F33-3E28-4F73A5BDC921}"/>
              </a:ext>
            </a:extLst>
          </p:cNvPr>
          <p:cNvGrpSpPr/>
          <p:nvPr/>
        </p:nvGrpSpPr>
        <p:grpSpPr>
          <a:xfrm>
            <a:off x="3369212" y="3679036"/>
            <a:ext cx="1464412" cy="2231806"/>
            <a:chOff x="3884005" y="3288425"/>
            <a:chExt cx="1464412" cy="2231806"/>
          </a:xfrm>
        </p:grpSpPr>
        <p:cxnSp>
          <p:nvCxnSpPr>
            <p:cNvPr id="59" name="Straight Connector 58">
              <a:extLst>
                <a:ext uri="{FF2B5EF4-FFF2-40B4-BE49-F238E27FC236}">
                  <a16:creationId xmlns:a16="http://schemas.microsoft.com/office/drawing/2014/main" id="{8AED9AD2-CD20-67AE-A86F-5E99DBBD4372}"/>
                </a:ext>
              </a:extLst>
            </p:cNvPr>
            <p:cNvCxnSpPr>
              <a:cxnSpLocks/>
            </p:cNvCxnSpPr>
            <p:nvPr/>
          </p:nvCxnSpPr>
          <p:spPr>
            <a:xfrm>
              <a:off x="4581344" y="3601900"/>
              <a:ext cx="0" cy="1918331"/>
            </a:xfrm>
            <a:prstGeom prst="line">
              <a:avLst/>
            </a:prstGeom>
            <a:ln w="28575">
              <a:solidFill>
                <a:schemeClr val="accent5">
                  <a:lumMod val="50000"/>
                </a:schemeClr>
              </a:solidFill>
              <a:prstDash val="dash"/>
            </a:ln>
          </p:spPr>
          <p:style>
            <a:lnRef idx="1">
              <a:schemeClr val="accent2"/>
            </a:lnRef>
            <a:fillRef idx="0">
              <a:schemeClr val="accent2"/>
            </a:fillRef>
            <a:effectRef idx="0">
              <a:schemeClr val="accent2"/>
            </a:effectRef>
            <a:fontRef idx="minor">
              <a:schemeClr val="tx1"/>
            </a:fontRef>
          </p:style>
        </p:cxnSp>
        <p:sp>
          <p:nvSpPr>
            <p:cNvPr id="60" name="TextBox 59">
              <a:extLst>
                <a:ext uri="{FF2B5EF4-FFF2-40B4-BE49-F238E27FC236}">
                  <a16:creationId xmlns:a16="http://schemas.microsoft.com/office/drawing/2014/main" id="{20D02697-04DF-E796-FD8B-A156D4E2407F}"/>
                </a:ext>
              </a:extLst>
            </p:cNvPr>
            <p:cNvSpPr txBox="1"/>
            <p:nvPr/>
          </p:nvSpPr>
          <p:spPr>
            <a:xfrm>
              <a:off x="3884005" y="3288425"/>
              <a:ext cx="1464412" cy="307777"/>
            </a:xfrm>
            <a:prstGeom prst="rect">
              <a:avLst/>
            </a:prstGeom>
            <a:noFill/>
            <a:ln>
              <a:solidFill>
                <a:schemeClr val="accent5">
                  <a:lumMod val="50000"/>
                </a:schemeClr>
              </a:solidFill>
            </a:ln>
          </p:spPr>
          <p:txBody>
            <a:bodyPr wrap="square">
              <a:spAutoFit/>
            </a:bodyPr>
            <a:lstStyle/>
            <a:p>
              <a:pPr algn="ctr"/>
              <a:r>
                <a:rPr lang="en-US" sz="1400" b="1" dirty="0"/>
                <a:t>Sample mean (X̄)</a:t>
              </a:r>
              <a:endParaRPr lang="en-IL" sz="1400" b="1" dirty="0"/>
            </a:p>
          </p:txBody>
        </p:sp>
      </p:grpSp>
    </p:spTree>
    <p:extLst>
      <p:ext uri="{BB962C8B-B14F-4D97-AF65-F5344CB8AC3E}">
        <p14:creationId xmlns:p14="http://schemas.microsoft.com/office/powerpoint/2010/main" val="3494976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38"/>
                                        </p:tgtEl>
                                        <p:attrNameLst>
                                          <p:attrName>style.visibility</p:attrName>
                                        </p:attrNameLst>
                                      </p:cBhvr>
                                      <p:to>
                                        <p:strVal val="visible"/>
                                      </p:to>
                                    </p:set>
                                    <p:animEffect transition="in" filter="fade">
                                      <p:cBhvr>
                                        <p:cTn id="18" dur="500"/>
                                        <p:tgtEl>
                                          <p:spTgt spid="10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fade">
                                      <p:cBhvr>
                                        <p:cTn id="23" dur="500"/>
                                        <p:tgtEl>
                                          <p:spTgt spid="2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8"/>
                                        </p:tgtEl>
                                        <p:attrNameLst>
                                          <p:attrName>style.visibility</p:attrName>
                                        </p:attrNameLst>
                                      </p:cBhvr>
                                      <p:to>
                                        <p:strVal val="visible"/>
                                      </p:to>
                                    </p:set>
                                    <p:animEffect transition="in" filter="fade">
                                      <p:cBhvr>
                                        <p:cTn id="28" dur="500"/>
                                        <p:tgtEl>
                                          <p:spTgt spid="2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68"/>
                                        </p:tgtEl>
                                      </p:cBhvr>
                                    </p:animEffect>
                                    <p:set>
                                      <p:cBhvr>
                                        <p:cTn id="33" dur="1" fill="hold">
                                          <p:stCondLst>
                                            <p:cond delay="499"/>
                                          </p:stCondLst>
                                        </p:cTn>
                                        <p:tgtEl>
                                          <p:spTgt spid="268"/>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41"/>
                                        </p:tgtEl>
                                        <p:attrNameLst>
                                          <p:attrName>style.visibility</p:attrName>
                                        </p:attrNameLst>
                                      </p:cBhvr>
                                      <p:to>
                                        <p:strVal val="visible"/>
                                      </p:to>
                                    </p:set>
                                    <p:animEffect transition="in" filter="fade">
                                      <p:cBhvr>
                                        <p:cTn id="37" dur="500"/>
                                        <p:tgtEl>
                                          <p:spTgt spid="10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8"/>
                                        </p:tgtEl>
                                      </p:cBhvr>
                                    </p:animEffect>
                                    <p:set>
                                      <p:cBhvr>
                                        <p:cTn id="47" dur="1" fill="hold">
                                          <p:stCondLst>
                                            <p:cond delay="499"/>
                                          </p:stCondLst>
                                        </p:cTn>
                                        <p:tgtEl>
                                          <p:spTgt spid="58"/>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042"/>
                                        </p:tgtEl>
                                        <p:attrNameLst>
                                          <p:attrName>style.visibility</p:attrName>
                                        </p:attrNameLst>
                                      </p:cBhvr>
                                      <p:to>
                                        <p:strVal val="visible"/>
                                      </p:to>
                                    </p:set>
                                    <p:animEffect transition="in" filter="fade">
                                      <p:cBhvr>
                                        <p:cTn id="51" dur="500"/>
                                        <p:tgtEl>
                                          <p:spTgt spid="104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039"/>
                                        </p:tgtEl>
                                        <p:attrNameLst>
                                          <p:attrName>style.visibility</p:attrName>
                                        </p:attrNameLst>
                                      </p:cBhvr>
                                      <p:to>
                                        <p:strVal val="visible"/>
                                      </p:to>
                                    </p:set>
                                    <p:animEffect transition="in" filter="fade">
                                      <p:cBhvr>
                                        <p:cTn id="61" dur="500"/>
                                        <p:tgtEl>
                                          <p:spTgt spid="103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44"/>
                                        </p:tgtEl>
                                        <p:attrNameLst>
                                          <p:attrName>style.visibility</p:attrName>
                                        </p:attrNameLst>
                                      </p:cBhvr>
                                      <p:to>
                                        <p:strVal val="visible"/>
                                      </p:to>
                                    </p:set>
                                    <p:animEffect transition="in" filter="fade">
                                      <p:cBhvr>
                                        <p:cTn id="66" dur="5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21306</TotalTime>
  <Words>1251</Words>
  <Application>Microsoft Macintosh PowerPoint</Application>
  <PresentationFormat>On-screen Show (4:3)</PresentationFormat>
  <Paragraphs>182</Paragraphs>
  <Slides>18</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ערכת נושא Office</vt:lpstr>
      <vt:lpstr>Tutorial 2 Statistics </vt:lpstr>
      <vt:lpstr>Today we will talk about…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Tutorial 1</dc:title>
  <dc:creator>Alona Rabner</dc:creator>
  <cp:lastModifiedBy>Almog Angel</cp:lastModifiedBy>
  <cp:revision>231</cp:revision>
  <dcterms:created xsi:type="dcterms:W3CDTF">2021-03-21T13:03:17Z</dcterms:created>
  <dcterms:modified xsi:type="dcterms:W3CDTF">2024-01-23T21:19:23Z</dcterms:modified>
</cp:coreProperties>
</file>